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073" autoAdjust="0"/>
  </p:normalViewPr>
  <p:slideViewPr>
    <p:cSldViewPr>
      <p:cViewPr>
        <p:scale>
          <a:sx n="76" d="100"/>
          <a:sy n="76" d="100"/>
        </p:scale>
        <p:origin x="-263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5A4A5-32E7-4861-A704-CBC8C35E30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20FF-E3E8-4871-9FC8-69729ED8F4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E4B02-9A94-416D-9D8F-A73B6C81EB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6B303-8403-4E9A-BAF0-6B570413EA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A107-B02B-4C1F-9CE5-1DE431552F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EA3B9-B893-4D67-9DA3-AE9E552D3B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C2FA-6E2B-4DCB-9FD8-37EEE9800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48057-3E00-4105-AFA7-2422C4857C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DD30C-D04B-48C0-A720-A33323D196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FF31-3339-4AA2-8FA8-3D9AF44683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E5CF9-CD37-4865-9E2D-197BFF1F75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F2F78FE4-BE26-4927-9822-2BC749B26C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28600" y="3543300"/>
            <a:ext cx="4464050" cy="2578100"/>
          </a:xfrm>
        </p:spPr>
        <p:txBody>
          <a:bodyPr/>
          <a:lstStyle/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latin typeface="Arial Narrow" pitchFamily="34" charset="0"/>
              </a:rPr>
              <a:t>	</a:t>
            </a: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В статье </a:t>
            </a:r>
            <a:r>
              <a:rPr lang="ru-RU" altLang="ru-RU" sz="2000" b="1" i="1" smtClean="0">
                <a:solidFill>
                  <a:srgbClr val="0D29B3"/>
                </a:solidFill>
                <a:latin typeface="Times New Roman" pitchFamily="18" charset="0"/>
                <a:cs typeface="Times New Roman" pitchFamily="18" charset="0"/>
              </a:rPr>
              <a:t>«Строительство справедливости. Социальная политика для России»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В.В. Путин обратил внимание на необходимость выхода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ЭФФЕКТИВНЫЙ КОНТРАКТ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с педагогическими работниками.</a:t>
            </a:r>
          </a:p>
        </p:txBody>
      </p:sp>
      <p:pic>
        <p:nvPicPr>
          <p:cNvPr id="47108" name="Picture 4" descr="http://phapluattp2.vcmedia.vn/Rpg7DiB2SyW22i2esZK04OmnfDjccc/Image/2012/03/24/putinl_eb2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971550"/>
            <a:ext cx="3495675" cy="2430463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122" name="Picture 18" descr="http://belnovosti.ru/files/styles/thumbnail/public/news/13043_26547.jpg?itok=3v7uS_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82601">
            <a:off x="6192838" y="2979738"/>
            <a:ext cx="2433637" cy="165417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124" name="Picture 20" descr="http://www.edinros-arz.ru/files/photo/news/news_43_1_1.jpg"/>
          <p:cNvPicPr>
            <a:picLocks noChangeAspect="1" noChangeArrowheads="1"/>
          </p:cNvPicPr>
          <p:nvPr/>
        </p:nvPicPr>
        <p:blipFill>
          <a:blip r:embed="rId4" cstate="print"/>
          <a:srcRect r="30975" b="51792"/>
          <a:stretch>
            <a:fillRect/>
          </a:stretch>
        </p:blipFill>
        <p:spPr bwMode="auto">
          <a:xfrm>
            <a:off x="4822825" y="4040188"/>
            <a:ext cx="3024188" cy="15843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908050" y="1627188"/>
            <a:ext cx="4464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2000" b="1">
                <a:cs typeface="Times New Roman" pitchFamily="18" charset="0"/>
              </a:rPr>
              <a:t>Одним из ключевых направлений государственной политики является </a:t>
            </a:r>
            <a:r>
              <a:rPr lang="ru-RU" altLang="ru-RU" sz="2000" b="1">
                <a:solidFill>
                  <a:srgbClr val="FF0000"/>
                </a:solidFill>
                <a:cs typeface="Times New Roman" pitchFamily="18" charset="0"/>
              </a:rPr>
              <a:t>развитие педагогического кадрового потенциала</a:t>
            </a: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533400"/>
            <a:ext cx="5807075" cy="568325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FF0000"/>
                </a:solidFill>
              </a:rPr>
              <a:t>Эффективный контракт</a:t>
            </a:r>
            <a:endParaRPr lang="en-US" altLang="ru-RU" sz="3200" b="1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Содержание профессионального стандарта в области ОБУЧЕНИЕ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Иметь высшее образование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Знать программы обучения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планировать и анализировать работу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формами и методами обучения – стандартными и инновационными.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Использовать специальные подходы, чтобы охватить всех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ИКТ-компетенциями.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Содержание профессионального стандарта в области ВОСПИТАНИЕ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владеть формами и</a:t>
            </a:r>
            <a:r>
              <a:rPr lang="ru-RU" altLang="ru-RU" smtClean="0"/>
              <a:t> </a:t>
            </a:r>
            <a:r>
              <a:rPr lang="ru-RU" altLang="ru-RU" smtClean="0">
                <a:latin typeface="Times New Roman" pitchFamily="18" charset="0"/>
              </a:rPr>
              <a:t>методами воспитательной работы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Владеть организационными формами и методами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Уметь общаться с детьми, защищать их интересы и достоинство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Содержание профессионального стандарта в области РАЗВИТИЕ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Готовность принять всех детей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Выявлять разнообразные проблемы детей, оказывать адресную помощь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Готовность к взаимодействию с другими специалистами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Уметь отслеживать динамику развития ребенка</a:t>
            </a:r>
          </a:p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000" b="1" smtClean="0"/>
              <a:t>ПРОФЕССИОНАЛЬНЫЕ </a:t>
            </a:r>
            <a:r>
              <a:rPr lang="ru-RU" altLang="ru-RU" sz="2000" b="1" smtClean="0">
                <a:latin typeface="Times New Roman" pitchFamily="18" charset="0"/>
              </a:rPr>
              <a:t>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b="1" smtClean="0">
                <a:latin typeface="Times New Roman" pitchFamily="18" charset="0"/>
              </a:rPr>
              <a:t>Педагог </a:t>
            </a:r>
            <a:r>
              <a:rPr lang="ru-RU" altLang="ru-RU" sz="2500" b="1" u="sng" smtClean="0">
                <a:latin typeface="Times New Roman" pitchFamily="18" charset="0"/>
              </a:rPr>
              <a:t>должен</a:t>
            </a:r>
            <a:r>
              <a:rPr lang="ru-RU" altLang="ru-RU" sz="250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ИКТ-компетенциями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smtClean="0">
                <a:latin typeface="Times New Roman" pitchFamily="18" charset="0"/>
              </a:rPr>
              <a:t>Методы оценки выполнения требований профессионального стандарта педагога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229600" cy="5030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latin typeface="Times New Roman" pitchFamily="18" charset="0"/>
              </a:rPr>
              <a:t>Профессиональная деятельность воспитателя оценивается только комплексно. Высокая оценка включает: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 сочетание показателей динамики развития интегративных качеств ребенка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Положительное отношение к детскому саду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Высокой степени активности и вовлеченности родителей  в жизнь детского сада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1905000"/>
            <a:ext cx="7313612" cy="20574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СПАСИБО ЗА ВНИМАНИЕ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1370013" y="5942013"/>
            <a:ext cx="7313612" cy="7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371600"/>
            <a:ext cx="4824412" cy="4191000"/>
          </a:xfrm>
        </p:spPr>
        <p:txBody>
          <a:bodyPr/>
          <a:lstStyle/>
          <a:p>
            <a:pPr algn="r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«…ошибочно представлять программу кадрового развития как простое повышение зарплат по принципу всем сестрам по серьгам, то есть всем поровну, </a:t>
            </a:r>
            <a:r>
              <a:rPr lang="ru-RU" altLang="ru-RU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учёта квалификаций и реального вклада каждого работника</a:t>
            </a:r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каждой организации (медицинской, образовательной, научной) должна быть сформирована собственная программа развития и кадрового обновления»</a:t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 Путин</a:t>
            </a:r>
          </a:p>
        </p:txBody>
      </p:sp>
      <p:pic>
        <p:nvPicPr>
          <p:cNvPr id="4099" name="Picture 2" descr="http://mp3dot.ru/images/art/9/e/9/1/b_9e9191e0f88188d.jpg"/>
          <p:cNvPicPr>
            <a:picLocks noChangeAspect="1" noChangeArrowheads="1"/>
          </p:cNvPicPr>
          <p:nvPr/>
        </p:nvPicPr>
        <p:blipFill>
          <a:blip r:embed="rId2" cstate="print"/>
          <a:srcRect t="13335"/>
          <a:stretch>
            <a:fillRect/>
          </a:stretch>
        </p:blipFill>
        <p:spPr bwMode="auto">
          <a:xfrm>
            <a:off x="5715000" y="1196975"/>
            <a:ext cx="2873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2"/>
          <p:cNvSpPr>
            <a:spLocks noChangeArrowheads="1"/>
          </p:cNvSpPr>
          <p:nvPr/>
        </p:nvSpPr>
        <p:spPr bwMode="auto">
          <a:xfrm>
            <a:off x="827088" y="673100"/>
            <a:ext cx="4608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Arial" charset="0"/>
              </a:rPr>
              <a:t>Эффективный контракт</a:t>
            </a:r>
            <a:endParaRPr lang="ru-RU" altLang="ru-RU" sz="2800" b="1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28600"/>
            <a:ext cx="7239000" cy="1524000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ПРОФЕССИОНАЛЬНЫЙ СТАНДАРТ ПЕДАГОГА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2520950"/>
            <a:ext cx="7620000" cy="3262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Приказ Минтруда России от 18.10.2013 №544н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</a:p>
          <a:p>
            <a:pPr>
              <a:defRPr/>
            </a:pP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/>
              <a:t> </a:t>
            </a:r>
            <a:r>
              <a:rPr lang="ru-RU" sz="2400" dirty="0"/>
              <a:t>Зарегистрирован Минюстом России </a:t>
            </a:r>
          </a:p>
          <a:p>
            <a:pPr>
              <a:defRPr/>
            </a:pPr>
            <a:r>
              <a:rPr lang="ru-RU" sz="2400" dirty="0"/>
              <a:t>    6 декабря 2013 года.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0"/>
            <a:ext cx="82296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инструмент реализации стратегии образования в меняющемся мире.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инструмент повышения качества образования и выхода отечественного образования на международный уровень.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объективный измеритель квалификации педагога.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средство отбора педагогических кадров в учреждения образования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основа для формирования трудового договора, фиксирующего отношения между работником и работодателем.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Стандарт должен:</a:t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Соответствовать структуре профессиональной деятельности педагога.</a:t>
            </a:r>
          </a:p>
          <a:p>
            <a:pPr eaLnBrk="1" hangingPunct="1"/>
            <a:r>
              <a:rPr lang="ru-RU" altLang="ru-RU" sz="2100" smtClean="0"/>
              <a:t>Не регламентировать деятельность педагога.</a:t>
            </a:r>
          </a:p>
          <a:p>
            <a:pPr eaLnBrk="1" hangingPunct="1"/>
            <a:r>
              <a:rPr lang="ru-RU" altLang="ru-RU" sz="2100" smtClean="0"/>
              <a:t>Избавить педагога от несвойственных функций</a:t>
            </a:r>
          </a:p>
          <a:p>
            <a:pPr eaLnBrk="1" hangingPunct="1"/>
            <a:r>
              <a:rPr lang="ru-RU" altLang="ru-RU" sz="2100" smtClean="0"/>
              <a:t>Побуждать к поиску нестандартных решений</a:t>
            </a:r>
          </a:p>
          <a:p>
            <a:pPr eaLnBrk="1" hangingPunct="1"/>
            <a:r>
              <a:rPr lang="ru-RU" altLang="ru-RU" sz="2100" smtClean="0"/>
              <a:t>Соответствовать международным нормам и регламентам</a:t>
            </a:r>
          </a:p>
          <a:p>
            <a:pPr eaLnBrk="1" hangingPunct="1"/>
            <a:r>
              <a:rPr lang="ru-RU" altLang="ru-RU" sz="2100" smtClean="0"/>
              <a:t>Соотносится с требованиями профильных министерств и ведомств, от которых зависят исчисление трудового стажа,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ХАРАКТЕРИСТИКА СТАНДАРТА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в нем определяются </a:t>
            </a:r>
            <a:r>
              <a:rPr lang="ru-RU" altLang="ru-RU" sz="2100" b="1" smtClean="0">
                <a:latin typeface="Times New Roman" pitchFamily="18" charset="0"/>
              </a:rPr>
              <a:t>основные</a:t>
            </a:r>
            <a:r>
              <a:rPr lang="ru-RU" altLang="ru-RU" sz="2100" smtClean="0">
                <a:latin typeface="Times New Roman" pitchFamily="18" charset="0"/>
              </a:rPr>
              <a:t> требования к квалификации педагога.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школы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ФУНКЦИИ ПРОФЕССИОНАЛЬНОГО СТАНДАРТА ПЕДАГОГА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Преодоление технократического подхода в оценке труда педагога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Обеспечение координированный рост свободы и ответственности педагога за результаты труда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Мотивация педагога на </a:t>
            </a:r>
            <a:r>
              <a:rPr lang="ru-RU" altLang="ru-RU" b="1" smtClean="0">
                <a:latin typeface="Times New Roman" pitchFamily="18" charset="0"/>
              </a:rPr>
              <a:t>постоянное</a:t>
            </a:r>
            <a:r>
              <a:rPr lang="ru-RU" altLang="ru-RU" smtClean="0">
                <a:latin typeface="Times New Roman" pitchFamily="18" charset="0"/>
              </a:rPr>
              <a:t> повышение квалификации</a:t>
            </a:r>
          </a:p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ОБЛАСТЬ ПРИМЕНЕНИЯ ПРОФЕССИОНАЛЬНОГО СТАНДАРТА ПЕДАГОГА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500" smtClean="0">
                <a:latin typeface="Times New Roman" pitchFamily="18" charset="0"/>
              </a:rPr>
              <a:t>при приеме на работу в образовательное учреждение на должность «педагог»</a:t>
            </a:r>
          </a:p>
          <a:p>
            <a:pPr eaLnBrk="1" hangingPunct="1"/>
            <a:r>
              <a:rPr lang="ru-RU" altLang="ru-RU" sz="2500" smtClean="0">
                <a:latin typeface="Times New Roman" pitchFamily="18" charset="0"/>
              </a:rPr>
              <a:t>при проведении</a:t>
            </a:r>
            <a:r>
              <a:rPr lang="ru-RU" altLang="ru-RU" sz="2500" smtClean="0"/>
              <a:t> </a:t>
            </a:r>
            <a:r>
              <a:rPr lang="ru-RU" altLang="ru-RU" sz="2500" smtClean="0">
                <a:latin typeface="Times New Roman" pitchFamily="18" charset="0"/>
              </a:rPr>
              <a:t>аттестации региональными органами исполнительной власти, осуществляющими управление в сфере образования</a:t>
            </a:r>
          </a:p>
          <a:p>
            <a:pPr eaLnBrk="1" hangingPunct="1"/>
            <a:r>
              <a:rPr lang="ru-RU" altLang="ru-RU" sz="2500" smtClean="0">
                <a:latin typeface="Times New Roman" pitchFamily="18" charset="0"/>
              </a:rPr>
              <a:t>При 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Цель применения профессионального стандарта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Определять необходимую квалификацию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Обеспечить подготовку педагога для получения высоких результатов его труда.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Обеспечить осведомленность педагога о предъявляемых к нему требованиях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Содействовать вовлечению педагогов в решение задачи повышения качества образования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91</TotalTime>
  <Words>598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Затмение</vt:lpstr>
      <vt:lpstr>Эффективный контракт</vt:lpstr>
      <vt:lpstr>«…ошибочно представлять программу кадрового развития как простое повышение зарплат по принципу всем сестрам по серьгам, то есть всем поровну, без учёта квалификаций и реального вклада каждого работника. В каждой организации (медицинской, образовательной, научной) должна быть сформирована собственная программа развития и кадрового обновления»      В.В. Путин</vt:lpstr>
      <vt:lpstr>ПРОФЕССИОНАЛЬНЫЙ СТАНДАРТ ПЕДАГОГА</vt:lpstr>
      <vt:lpstr>Слайд 4</vt:lpstr>
      <vt:lpstr>Стандарт должен: </vt:lpstr>
      <vt:lpstr>ХАРАКТЕРИСТИКА СТАНДАРТА</vt:lpstr>
      <vt:lpstr>ФУНКЦИИ ПРОФЕССИОНАЛЬНОГО СТАНДАРТА ПЕДАГОГА</vt:lpstr>
      <vt:lpstr>ОБЛАСТЬ ПРИМЕНЕНИЯ ПРОФЕССИОНАЛЬНОГО СТАНДАРТА ПЕДАГОГА</vt:lpstr>
      <vt:lpstr>Цель применения профессионального стандарта</vt:lpstr>
      <vt:lpstr>Содержание профессионального стандарта в области ОБУЧЕНИЕ</vt:lpstr>
      <vt:lpstr>Содержание профессионального стандарта в области ВОСПИТАНИЕ</vt:lpstr>
      <vt:lpstr>Содержание профессионального стандарта в области РАЗВИТИЕ</vt:lpstr>
      <vt:lpstr>ПРОФЕССИОНАЛЬНЫЕ КОМПЕТЕНЦИИ ВОСПИТАТЕЛЯ, ОТРАЖАЮЩИЕ СПЕЦИФИКУ РАБОТЫ НА ДОШКОЛЬНОМ УРОВНЕ ОБРАЗОВАНИЯ</vt:lpstr>
      <vt:lpstr>Методы оценки выполнения требований профессионального стандарта педагога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Пользователь</cp:lastModifiedBy>
  <cp:revision>6</cp:revision>
  <cp:lastPrinted>1601-01-01T00:00:00Z</cp:lastPrinted>
  <dcterms:created xsi:type="dcterms:W3CDTF">1601-01-01T00:00:00Z</dcterms:created>
  <dcterms:modified xsi:type="dcterms:W3CDTF">2021-04-06T16:15:19Z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