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E7D8-C6C7-40DC-B076-7EAE8391705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8FBC-040C-4439-8356-C12301B57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714511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Паспорт логопедического кабинета.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i="1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8975" y="2285992"/>
            <a:ext cx="26860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5008" y="5715016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Документация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учителя- логопеда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Речевые карты (по количеству детей).</a:t>
            </a:r>
          </a:p>
          <a:p>
            <a:r>
              <a:rPr lang="ru-RU" sz="2000" b="1" dirty="0" smtClean="0"/>
              <a:t>Выписки из протоколов (копии).</a:t>
            </a:r>
          </a:p>
          <a:p>
            <a:r>
              <a:rPr lang="ru-RU" sz="2000" b="1" dirty="0" smtClean="0"/>
              <a:t>Список детей на </a:t>
            </a:r>
            <a:r>
              <a:rPr lang="ru-RU" sz="2000" b="1" dirty="0" err="1" smtClean="0"/>
              <a:t>логопункт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Циклограмма профессиональной деятельности.</a:t>
            </a:r>
          </a:p>
          <a:p>
            <a:r>
              <a:rPr lang="ru-RU" sz="2000" b="1" dirty="0" smtClean="0"/>
              <a:t>График работы логопедического кабинета.</a:t>
            </a:r>
          </a:p>
          <a:p>
            <a:r>
              <a:rPr lang="ru-RU" sz="2000" b="1" dirty="0" smtClean="0"/>
              <a:t>Паспорт логопедического кабинета.</a:t>
            </a:r>
          </a:p>
          <a:p>
            <a:r>
              <a:rPr lang="ru-RU" sz="2000" b="1" dirty="0" err="1" smtClean="0"/>
              <a:t>Портфолио</a:t>
            </a:r>
            <a:r>
              <a:rPr lang="ru-RU" sz="2000" b="1" dirty="0" smtClean="0"/>
              <a:t> достижений специалиста (или творческая папка педагога).</a:t>
            </a:r>
          </a:p>
          <a:p>
            <a:r>
              <a:rPr lang="ru-RU" sz="2000" b="1" dirty="0" smtClean="0"/>
              <a:t>Журнал учёта посещаемости детьми логопедических занятий.</a:t>
            </a:r>
          </a:p>
          <a:p>
            <a:r>
              <a:rPr lang="ru-RU" sz="2000" b="1" dirty="0" smtClean="0"/>
              <a:t>Журнал мониторинга речевого развития воспитанников МДОУ № 155</a:t>
            </a:r>
          </a:p>
          <a:p>
            <a:r>
              <a:rPr lang="ru-RU" sz="2000" b="1" dirty="0" smtClean="0"/>
              <a:t>Годовой план организации </a:t>
            </a:r>
            <a:r>
              <a:rPr lang="ru-RU" sz="2000" b="1" dirty="0" err="1" smtClean="0"/>
              <a:t>коррекционно</a:t>
            </a:r>
            <a:r>
              <a:rPr lang="ru-RU" sz="2000" b="1" dirty="0" smtClean="0"/>
              <a:t> –педагогической работы на учебный год.</a:t>
            </a:r>
          </a:p>
          <a:p>
            <a:r>
              <a:rPr lang="ru-RU" sz="2000" b="1" dirty="0" smtClean="0"/>
              <a:t>Перспективные планы индивидуальной работы с детьми.</a:t>
            </a:r>
          </a:p>
          <a:p>
            <a:r>
              <a:rPr lang="ru-RU" sz="2000" b="1" dirty="0" smtClean="0"/>
              <a:t>Тетради индивидуальной работы с воспитанниками</a:t>
            </a:r>
          </a:p>
          <a:p>
            <a:r>
              <a:rPr lang="ru-RU" sz="2000" b="1" dirty="0" smtClean="0"/>
              <a:t>План по самообразованию.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400" b="1" dirty="0" smtClean="0"/>
              <a:t>Журнал рабочих контактов учителя – логопеда и воспитателей старших и подготовительных групп.</a:t>
            </a:r>
          </a:p>
          <a:p>
            <a:r>
              <a:rPr lang="ru-RU" sz="2400" b="1" dirty="0" smtClean="0"/>
              <a:t>Календарный план работы на учебный год.</a:t>
            </a:r>
          </a:p>
          <a:p>
            <a:r>
              <a:rPr lang="ru-RU" sz="2400" b="1" dirty="0" smtClean="0"/>
              <a:t>Журнал движения детей на </a:t>
            </a:r>
            <a:r>
              <a:rPr lang="ru-RU" sz="2400" b="1" dirty="0" err="1" smtClean="0"/>
              <a:t>логопункте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Журнал учёта воспитанников, направленных на</a:t>
            </a:r>
          </a:p>
          <a:p>
            <a:pPr>
              <a:buNone/>
            </a:pPr>
            <a:r>
              <a:rPr lang="ru-RU" sz="2400" b="1" dirty="0" smtClean="0"/>
              <a:t>     ПМПК и к узким специалистам.</a:t>
            </a:r>
          </a:p>
          <a:p>
            <a:r>
              <a:rPr lang="ru-RU" sz="2400" b="1" dirty="0" smtClean="0"/>
              <a:t>Отчетная документация за учебный год.</a:t>
            </a:r>
          </a:p>
          <a:p>
            <a:r>
              <a:rPr lang="ru-RU" sz="2400" b="1" dirty="0" smtClean="0"/>
              <a:t>Консультативный материал для родителей(законных представителей), педагогов и специалистов.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Диагностический материал (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материал</a:t>
            </a:r>
            <a:r>
              <a:rPr lang="ru-RU" sz="2800" b="1" i="1" dirty="0" smtClean="0">
                <a:solidFill>
                  <a:srgbClr val="FF0000"/>
                </a:solidFill>
              </a:rPr>
              <a:t> для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обследования речи и интеллекта)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 smtClean="0"/>
              <a:t>О.Е.Грибова, Т.П.Бессонова.  Дидактический материал по обследованию по обследованию письменной и связной речи детей. М. : </a:t>
            </a:r>
            <a:r>
              <a:rPr lang="ru-RU" sz="1800" b="1" dirty="0" err="1" smtClean="0"/>
              <a:t>Аркти</a:t>
            </a:r>
            <a:r>
              <a:rPr lang="ru-RU" sz="1800" b="1" dirty="0" smtClean="0"/>
              <a:t>, 2000.</a:t>
            </a:r>
          </a:p>
          <a:p>
            <a:pPr algn="just"/>
            <a:r>
              <a:rPr lang="ru-RU" sz="1800" b="1" dirty="0" err="1" smtClean="0"/>
              <a:t>С.Д.Забрамная</a:t>
            </a:r>
            <a:r>
              <a:rPr lang="ru-RU" sz="1800" b="1" dirty="0" smtClean="0"/>
              <a:t>, О.В. Боровик.  Практический материал для проведения </a:t>
            </a:r>
            <a:r>
              <a:rPr lang="ru-RU" sz="1800" b="1" dirty="0" err="1" smtClean="0"/>
              <a:t>психолого</a:t>
            </a:r>
            <a:r>
              <a:rPr lang="ru-RU" sz="1800" b="1" dirty="0" smtClean="0"/>
              <a:t> – педагогического обследования детей. М.: </a:t>
            </a:r>
            <a:r>
              <a:rPr lang="ru-RU" sz="1800" b="1" dirty="0" err="1" smtClean="0"/>
              <a:t>Владос</a:t>
            </a:r>
            <a:r>
              <a:rPr lang="ru-RU" sz="1800" b="1" dirty="0" smtClean="0"/>
              <a:t>, 2008.</a:t>
            </a:r>
          </a:p>
          <a:p>
            <a:pPr algn="just"/>
            <a:r>
              <a:rPr lang="ru-RU" sz="1800" b="1" dirty="0" smtClean="0"/>
              <a:t>О.Б. Иншакова . Альбом  для </a:t>
            </a:r>
            <a:r>
              <a:rPr lang="ru-RU" sz="1800" b="1" dirty="0" err="1" smtClean="0"/>
              <a:t>логопеда.М</a:t>
            </a:r>
            <a:r>
              <a:rPr lang="ru-RU" sz="1800" b="1" dirty="0" smtClean="0"/>
              <a:t>.: </a:t>
            </a:r>
            <a:r>
              <a:rPr lang="ru-RU" sz="1800" b="1" dirty="0" err="1" smtClean="0"/>
              <a:t>Владос</a:t>
            </a:r>
            <a:r>
              <a:rPr lang="ru-RU" sz="1800" b="1" dirty="0" smtClean="0"/>
              <a:t>, 1998.</a:t>
            </a:r>
          </a:p>
          <a:p>
            <a:pPr algn="just"/>
            <a:r>
              <a:rPr lang="ru-RU" sz="1800" b="1" dirty="0" err="1" smtClean="0"/>
              <a:t>В.В.Конаваленко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С.В.Конаваленко</a:t>
            </a:r>
            <a:r>
              <a:rPr lang="ru-RU" sz="1800" b="1" dirty="0" smtClean="0"/>
              <a:t>. Экспресс – обследование фонематического слуха и готовности к звуковому анализу у детей дошкольного возраста. М.: Гном и Д, 2004.</a:t>
            </a:r>
          </a:p>
          <a:p>
            <a:pPr algn="just"/>
            <a:r>
              <a:rPr lang="ru-RU" sz="1800" b="1" dirty="0" smtClean="0"/>
              <a:t>В.В </a:t>
            </a:r>
            <a:r>
              <a:rPr lang="ru-RU" sz="1800" b="1" dirty="0" err="1" smtClean="0"/>
              <a:t>Коноваленко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С.В.Конаваленко</a:t>
            </a:r>
            <a:r>
              <a:rPr lang="ru-RU" sz="1800" b="1" dirty="0" smtClean="0"/>
              <a:t>. Экспресс – обследование звукопроизношения у детей дошкольного и младшего школьного возраста.</a:t>
            </a:r>
          </a:p>
          <a:p>
            <a:pPr algn="just"/>
            <a:r>
              <a:rPr lang="ru-RU" sz="1800" b="1" dirty="0" smtClean="0"/>
              <a:t> М.: Гном и Д, 2004.</a:t>
            </a:r>
          </a:p>
          <a:p>
            <a:pPr algn="just"/>
            <a:r>
              <a:rPr lang="ru-RU" sz="1800" b="1" dirty="0" smtClean="0"/>
              <a:t>С.С.Степанов.  Диагностика интеллекта методом рисуночного теста.</a:t>
            </a:r>
          </a:p>
          <a:p>
            <a:pPr algn="just">
              <a:buNone/>
            </a:pPr>
            <a:r>
              <a:rPr lang="ru-RU" sz="1800" b="1" dirty="0" smtClean="0"/>
              <a:t>       СПб. : Детство – Пресс, 2004.</a:t>
            </a:r>
          </a:p>
          <a:p>
            <a:pPr algn="just"/>
            <a:r>
              <a:rPr lang="ru-RU" sz="1800" b="1" dirty="0" smtClean="0"/>
              <a:t>И.А.Смирнова.  Логопедический альбом для обследования лиц с выраженными нарушениями произношения. СПб.:  Детство – Пресс, 2006.</a:t>
            </a:r>
          </a:p>
          <a:p>
            <a:pPr algn="just"/>
            <a:r>
              <a:rPr lang="ru-RU" sz="1800" b="1" dirty="0" smtClean="0"/>
              <a:t>И.А.Смирнова.  Логопедический альбом для обследования </a:t>
            </a:r>
            <a:r>
              <a:rPr lang="ru-RU" sz="1800" b="1" dirty="0" err="1" smtClean="0"/>
              <a:t>фонетико</a:t>
            </a:r>
            <a:r>
              <a:rPr lang="ru-RU" sz="1800" b="1" dirty="0" smtClean="0"/>
              <a:t> – фонематической системы речи. СПб.: Детство – Пресс, 2006.</a:t>
            </a:r>
          </a:p>
          <a:p>
            <a:pPr>
              <a:buNone/>
            </a:pPr>
            <a:endParaRPr lang="ru-RU" sz="18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800" b="1" dirty="0" smtClean="0"/>
              <a:t>Т.Б.Филичева, Т.В.Туманова.  Дидактические материалы для обследования и формирования речи детей дошкольного возраста. М.: Дрофа, 2009.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 smtClean="0"/>
              <a:t>М.М.Семаго.  </a:t>
            </a:r>
            <a:r>
              <a:rPr lang="ru-RU" sz="1800" b="1" dirty="0" err="1" smtClean="0"/>
              <a:t>Психолого</a:t>
            </a:r>
            <a:r>
              <a:rPr lang="ru-RU" sz="1800" b="1" dirty="0" smtClean="0"/>
              <a:t> – </a:t>
            </a:r>
            <a:r>
              <a:rPr lang="ru-RU" sz="1800" b="1" dirty="0" err="1" smtClean="0"/>
              <a:t>медико</a:t>
            </a:r>
            <a:r>
              <a:rPr lang="ru-RU" sz="1800" b="1" dirty="0" smtClean="0"/>
              <a:t> – педагогическое обследование ребёнка. М.: </a:t>
            </a:r>
            <a:r>
              <a:rPr lang="ru-RU" sz="1800" b="1" dirty="0" err="1" smtClean="0"/>
              <a:t>Аркти</a:t>
            </a:r>
            <a:r>
              <a:rPr lang="ru-RU" sz="1800" b="1" dirty="0" smtClean="0"/>
              <a:t>, 1999.</a:t>
            </a:r>
          </a:p>
          <a:p>
            <a:pPr algn="just"/>
            <a:r>
              <a:rPr lang="ru-RU" sz="1800" b="1" dirty="0" err="1" smtClean="0"/>
              <a:t>О.Н.Земцова</a:t>
            </a:r>
            <a:r>
              <a:rPr lang="ru-RU" sz="1800" b="1" dirty="0" smtClean="0"/>
              <a:t>.  Тесты для детей 2-3 лет. М.: </a:t>
            </a:r>
            <a:r>
              <a:rPr lang="ru-RU" sz="1800" b="1" dirty="0" err="1" smtClean="0"/>
              <a:t>Атикус</a:t>
            </a:r>
            <a:r>
              <a:rPr lang="ru-RU" sz="1800" b="1" dirty="0" smtClean="0"/>
              <a:t>, 2008.</a:t>
            </a:r>
          </a:p>
          <a:p>
            <a:pPr algn="just"/>
            <a:r>
              <a:rPr lang="ru-RU" sz="1800" b="1" dirty="0" smtClean="0"/>
              <a:t>Е.М. </a:t>
            </a:r>
            <a:r>
              <a:rPr lang="ru-RU" sz="1800" b="1" dirty="0" err="1" smtClean="0"/>
              <a:t>Косинова</a:t>
            </a:r>
            <a:r>
              <a:rPr lang="ru-RU" sz="1800" b="1" dirty="0" smtClean="0"/>
              <a:t>.  Тесты на развитие речи для детей от 2 до 7 лет. М.: </a:t>
            </a:r>
            <a:r>
              <a:rPr lang="ru-RU" sz="1800" b="1" dirty="0" err="1" smtClean="0"/>
              <a:t>Эксмо</a:t>
            </a:r>
            <a:r>
              <a:rPr lang="ru-RU" sz="1800" b="1" dirty="0" smtClean="0"/>
              <a:t>, 2011.</a:t>
            </a:r>
          </a:p>
          <a:p>
            <a:pPr algn="just"/>
            <a:r>
              <a:rPr lang="ru-RU" sz="1800" b="1" dirty="0" smtClean="0"/>
              <a:t>Ю.А.Соколова.  Тесты на интеллектуальное развитие ребёнка 5-6 лет. М.: </a:t>
            </a:r>
            <a:r>
              <a:rPr lang="ru-RU" sz="1800" b="1" dirty="0" err="1" smtClean="0"/>
              <a:t>Эксмо</a:t>
            </a:r>
            <a:r>
              <a:rPr lang="ru-RU" sz="1800" b="1" dirty="0" smtClean="0"/>
              <a:t>, 2010.</a:t>
            </a:r>
          </a:p>
          <a:p>
            <a:pPr algn="just"/>
            <a:r>
              <a:rPr lang="ru-RU" sz="1800" b="1" dirty="0" err="1" smtClean="0"/>
              <a:t>Т.А.Фотекова</a:t>
            </a:r>
            <a:r>
              <a:rPr lang="ru-RU" sz="1800" b="1" dirty="0" smtClean="0"/>
              <a:t>.  Тестовая методика диагностики устной речи. М.: </a:t>
            </a:r>
            <a:r>
              <a:rPr lang="ru-RU" sz="1800" b="1" dirty="0" err="1" smtClean="0"/>
              <a:t>Аркти</a:t>
            </a:r>
            <a:r>
              <a:rPr lang="ru-RU" sz="1800" b="1" dirty="0" smtClean="0"/>
              <a:t>, 2000.</a:t>
            </a:r>
          </a:p>
          <a:p>
            <a:pPr algn="just"/>
            <a:r>
              <a:rPr lang="ru-RU" sz="1800" b="1" dirty="0" smtClean="0"/>
              <a:t>В.М.Астапов.  Диагностика развития понятийных форм мышления. М.: </a:t>
            </a:r>
            <a:r>
              <a:rPr lang="ru-RU" sz="1800" b="1" dirty="0" err="1" smtClean="0"/>
              <a:t>Аркти</a:t>
            </a:r>
            <a:r>
              <a:rPr lang="ru-RU" sz="1800" b="1" dirty="0" smtClean="0"/>
              <a:t>, 2000.</a:t>
            </a:r>
          </a:p>
          <a:p>
            <a:pPr algn="just"/>
            <a:r>
              <a:rPr lang="ru-RU" sz="1800" b="1" dirty="0" smtClean="0"/>
              <a:t>И.Л.Баскакова.  Внимание дошкольника, методы его изучения и развития. М.: Институт практической психологии, 1995.</a:t>
            </a:r>
          </a:p>
          <a:p>
            <a:pPr algn="just"/>
            <a:r>
              <a:rPr lang="ru-RU" sz="1800" b="1" dirty="0" err="1" smtClean="0"/>
              <a:t>С.В.Коноваленко</a:t>
            </a:r>
            <a:r>
              <a:rPr lang="ru-RU" sz="1800" b="1" dirty="0" smtClean="0"/>
              <a:t>.  Развитие познавательной деятельности у детей 6-9 лет. М.: Гном – Пресс, 1998.</a:t>
            </a:r>
          </a:p>
          <a:p>
            <a:pPr algn="just"/>
            <a:r>
              <a:rPr lang="ru-RU" sz="1800" b="1" dirty="0" err="1" smtClean="0"/>
              <a:t>Н.И.Гатанова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Е.М.Тунина</a:t>
            </a:r>
            <a:r>
              <a:rPr lang="ru-RU" sz="1800" b="1" dirty="0" smtClean="0"/>
              <a:t>.  Тесты для детей 6 лет. М.: </a:t>
            </a:r>
            <a:r>
              <a:rPr lang="ru-RU" sz="1800" b="1" dirty="0" err="1" smtClean="0"/>
              <a:t>Олма</a:t>
            </a:r>
            <a:r>
              <a:rPr lang="ru-RU" sz="1800" b="1" dirty="0" smtClean="0"/>
              <a:t> – Пресс, 2005.</a:t>
            </a:r>
            <a:endParaRPr lang="ru-RU" sz="1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«Обобщения»</a:t>
            </a:r>
          </a:p>
          <a:p>
            <a:r>
              <a:rPr lang="ru-RU" sz="2800" b="1" dirty="0" smtClean="0"/>
              <a:t>«Четвёртый лишний».</a:t>
            </a:r>
          </a:p>
          <a:p>
            <a:r>
              <a:rPr lang="ru-RU" sz="2800" b="1" dirty="0" smtClean="0"/>
              <a:t>Разрезные картинки.</a:t>
            </a:r>
          </a:p>
          <a:p>
            <a:r>
              <a:rPr lang="ru-RU" sz="2800" b="1" dirty="0" smtClean="0"/>
              <a:t>Зашумлённые картинки.</a:t>
            </a:r>
          </a:p>
          <a:p>
            <a:r>
              <a:rPr lang="ru-RU" sz="2800" b="1" dirty="0" smtClean="0"/>
              <a:t>Пирамидки, вкладыши деревянные, </a:t>
            </a:r>
            <a:r>
              <a:rPr lang="ru-RU" sz="2800" b="1" dirty="0" err="1" smtClean="0"/>
              <a:t>пазлы</a:t>
            </a:r>
            <a:r>
              <a:rPr lang="ru-RU" sz="2800" b="1" dirty="0" smtClean="0"/>
              <a:t> тематические.</a:t>
            </a:r>
          </a:p>
          <a:p>
            <a:r>
              <a:rPr lang="ru-RU" sz="2800" b="1" dirty="0" smtClean="0"/>
              <a:t>«История в картинках» (наборы).</a:t>
            </a:r>
          </a:p>
          <a:p>
            <a:r>
              <a:rPr lang="ru-RU" sz="2800" b="1" dirty="0" smtClean="0"/>
              <a:t>«Почтовый ящик».</a:t>
            </a:r>
          </a:p>
          <a:p>
            <a:r>
              <a:rPr lang="ru-RU" sz="2800" b="1" dirty="0" smtClean="0"/>
              <a:t>«Невербальная классификация».</a:t>
            </a:r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</a:rPr>
              <a:t>Неречевые процессы.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Развитие слухового внимания.</a:t>
            </a:r>
          </a:p>
          <a:p>
            <a:pPr>
              <a:buNone/>
            </a:pPr>
            <a:r>
              <a:rPr lang="ru-RU" sz="1100" b="1" dirty="0" smtClean="0"/>
              <a:t>          Звучащие игрушки: колокольчики, дудочка, свисток, погремушки, бубен, молоточек, игрушки – пищалки. гармошка. Коробочки с сыпучими наполнителями, издающие различные шумы (горох. Фасоль, крупа, мука, плоды шиповника).</a:t>
            </a:r>
          </a:p>
          <a:p>
            <a:r>
              <a:rPr lang="ru-RU" sz="1100" b="1" dirty="0" smtClean="0">
                <a:solidFill>
                  <a:srgbClr val="FF0000"/>
                </a:solidFill>
              </a:rPr>
              <a:t>Развитие мышления, зрительного внимания, памяти.</a:t>
            </a:r>
          </a:p>
          <a:p>
            <a:r>
              <a:rPr lang="ru-RU" sz="1100" b="1" dirty="0" smtClean="0"/>
              <a:t>Разрезные картинки различной конфигурации (2, 3, 4 и более частей).</a:t>
            </a:r>
          </a:p>
          <a:p>
            <a:r>
              <a:rPr lang="ru-RU" sz="1100" b="1" dirty="0" smtClean="0"/>
              <a:t>Сборные картинки – </a:t>
            </a:r>
            <a:r>
              <a:rPr lang="ru-RU" sz="1100" b="1" dirty="0" err="1" smtClean="0"/>
              <a:t>пазлы</a:t>
            </a:r>
            <a:r>
              <a:rPr lang="ru-RU" sz="1100" b="1" dirty="0" smtClean="0"/>
              <a:t>.</a:t>
            </a:r>
          </a:p>
          <a:p>
            <a:r>
              <a:rPr lang="ru-RU" sz="1100" b="1" dirty="0" smtClean="0"/>
              <a:t>Сборные картинки  «Собери сказку».</a:t>
            </a:r>
          </a:p>
          <a:p>
            <a:r>
              <a:rPr lang="ru-RU" sz="1100" b="1" dirty="0" smtClean="0"/>
              <a:t>Кубики Никитина с набором узоров.</a:t>
            </a:r>
          </a:p>
          <a:p>
            <a:r>
              <a:rPr lang="ru-RU" sz="1100" b="1" dirty="0" smtClean="0"/>
              <a:t>Рамки </a:t>
            </a:r>
            <a:r>
              <a:rPr lang="ru-RU" sz="1100" b="1" dirty="0" err="1" smtClean="0"/>
              <a:t>Монтессори</a:t>
            </a:r>
            <a:r>
              <a:rPr lang="ru-RU" sz="1100" b="1" dirty="0" smtClean="0"/>
              <a:t>.</a:t>
            </a:r>
          </a:p>
          <a:p>
            <a:r>
              <a:rPr lang="ru-RU" sz="1100" b="1" dirty="0" smtClean="0"/>
              <a:t>«Чудесный мешочек»</a:t>
            </a:r>
          </a:p>
          <a:p>
            <a:r>
              <a:rPr lang="ru-RU" sz="1100" b="1" dirty="0" smtClean="0"/>
              <a:t>Разборные игрушки: пирамидки, матрешки, вкладыши.</a:t>
            </a:r>
          </a:p>
          <a:p>
            <a:r>
              <a:rPr lang="ru-RU" sz="1100" b="1" dirty="0" smtClean="0"/>
              <a:t>Игра «Четвёртый лишний» (набор тематический).</a:t>
            </a:r>
          </a:p>
          <a:p>
            <a:r>
              <a:rPr lang="ru-RU" sz="1100" b="1" dirty="0" smtClean="0"/>
              <a:t>Парные картинки.</a:t>
            </a:r>
          </a:p>
          <a:p>
            <a:r>
              <a:rPr lang="ru-RU" sz="1100" b="1" dirty="0" smtClean="0"/>
              <a:t>Счетные палочки.</a:t>
            </a:r>
          </a:p>
          <a:p>
            <a:r>
              <a:rPr lang="ru-RU" sz="1100" b="1" dirty="0" smtClean="0"/>
              <a:t>Лото/ Домино.</a:t>
            </a:r>
          </a:p>
          <a:p>
            <a:r>
              <a:rPr lang="ru-RU" sz="1100" b="1" dirty="0" smtClean="0"/>
              <a:t>Зашумлённые картинки.</a:t>
            </a:r>
          </a:p>
          <a:p>
            <a:r>
              <a:rPr lang="ru-RU" sz="1100" b="1" dirty="0" smtClean="0"/>
              <a:t>«Найди отличия».</a:t>
            </a:r>
          </a:p>
          <a:p>
            <a:r>
              <a:rPr lang="ru-RU" sz="1100" b="1" dirty="0" smtClean="0"/>
              <a:t>«Путаница».</a:t>
            </a:r>
          </a:p>
          <a:p>
            <a:r>
              <a:rPr lang="ru-RU" sz="1100" b="1" dirty="0" smtClean="0"/>
              <a:t>«Запомни и повтори»</a:t>
            </a:r>
            <a:r>
              <a:rPr lang="en-US" sz="1100" b="1" dirty="0" smtClean="0"/>
              <a:t>.</a:t>
            </a:r>
            <a:endParaRPr lang="ru-RU" sz="1100" b="1" dirty="0" smtClean="0"/>
          </a:p>
          <a:p>
            <a:r>
              <a:rPr lang="ru-RU" sz="1100" b="1" dirty="0" smtClean="0"/>
              <a:t>«Дорисуй предмет»</a:t>
            </a:r>
          </a:p>
          <a:p>
            <a:r>
              <a:rPr lang="ru-RU" sz="1100" b="1" dirty="0" smtClean="0"/>
              <a:t>«Нелепицы»</a:t>
            </a:r>
          </a:p>
          <a:p>
            <a:r>
              <a:rPr lang="ru-RU" sz="1100" b="1" dirty="0" smtClean="0"/>
              <a:t>«Чего недостает?»</a:t>
            </a:r>
          </a:p>
          <a:p>
            <a:r>
              <a:rPr lang="ru-RU" sz="1100" b="1" dirty="0" smtClean="0"/>
              <a:t>«Чем похожи, чем отличаются?»</a:t>
            </a:r>
          </a:p>
          <a:p>
            <a:r>
              <a:rPr lang="ru-RU" sz="1100" b="1" dirty="0" smtClean="0"/>
              <a:t>«Поле чудес»</a:t>
            </a:r>
          </a:p>
          <a:p>
            <a:pPr>
              <a:buNone/>
            </a:pP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endParaRPr lang="ru-RU" sz="1200" b="1" i="1" dirty="0" smtClean="0"/>
          </a:p>
          <a:p>
            <a:endParaRPr lang="ru-RU" sz="1200" b="1" i="1" dirty="0" smtClean="0"/>
          </a:p>
          <a:p>
            <a:endParaRPr lang="ru-RU" sz="1400" b="1" i="1" dirty="0" smtClean="0"/>
          </a:p>
          <a:p>
            <a:pPr>
              <a:buNone/>
            </a:pPr>
            <a:endParaRPr lang="ru-RU" sz="1400" b="1" i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Список литературы: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400" b="1" i="1" dirty="0" smtClean="0"/>
          </a:p>
          <a:p>
            <a:pPr>
              <a:buNone/>
            </a:pPr>
            <a:endParaRPr lang="ru-RU" sz="1400" b="1" i="1" dirty="0" smtClean="0"/>
          </a:p>
          <a:p>
            <a:pPr algn="just"/>
            <a:r>
              <a:rPr lang="ru-RU" sz="1600" b="1" dirty="0" err="1" smtClean="0"/>
              <a:t>С.В.Конаваленко</a:t>
            </a:r>
            <a:r>
              <a:rPr lang="ru-RU" sz="1600" b="1" dirty="0" smtClean="0"/>
              <a:t>. М.И.Кременецкая.  Развитие </a:t>
            </a:r>
            <a:r>
              <a:rPr lang="ru-RU" sz="1600" b="1" dirty="0" err="1" smtClean="0"/>
              <a:t>психо</a:t>
            </a:r>
            <a:r>
              <a:rPr lang="ru-RU" sz="1600" b="1" dirty="0" smtClean="0"/>
              <a:t> – физиологической базы речи у детей дошкольного возраста с нарушениями в развитии. СПб.: Детство – Пресс, 2012.</a:t>
            </a:r>
          </a:p>
          <a:p>
            <a:pPr algn="just"/>
            <a:r>
              <a:rPr lang="ru-RU" sz="1600" b="1" dirty="0" smtClean="0"/>
              <a:t>Е.В.Кузнецова, И.А.Тихонова.  Ступеньки к школе. М.: Творческий Центр Сфера, 1999.</a:t>
            </a:r>
          </a:p>
          <a:p>
            <a:pPr algn="just"/>
            <a:r>
              <a:rPr lang="ru-RU" sz="1600" b="1" dirty="0" smtClean="0"/>
              <a:t>В.Ф.Талызин.  Загадки </a:t>
            </a:r>
            <a:r>
              <a:rPr lang="ru-RU" sz="1600" b="1" dirty="0" err="1" smtClean="0"/>
              <a:t>добавлялки</a:t>
            </a:r>
            <a:r>
              <a:rPr lang="ru-RU" sz="1600" b="1" dirty="0" smtClean="0"/>
              <a:t> в картинках. М.: Гном и Д, 2000.</a:t>
            </a:r>
          </a:p>
          <a:p>
            <a:pPr algn="just"/>
            <a:r>
              <a:rPr lang="ru-RU" sz="1600" b="1" dirty="0" smtClean="0"/>
              <a:t>Т.Б.Филичева, Т.В.Туманова.  Звуковые кроссворды в картинках. М. Гном и Д, 2000.</a:t>
            </a:r>
          </a:p>
          <a:p>
            <a:pPr algn="just"/>
            <a:r>
              <a:rPr lang="ru-RU" sz="1600" b="1" dirty="0" err="1" smtClean="0"/>
              <a:t>О.В.Узорова</a:t>
            </a:r>
            <a:r>
              <a:rPr lang="ru-RU" sz="1600" b="1" dirty="0" smtClean="0"/>
              <a:t>, Е.А.Нефедова. Большая книга заданий и упражнений для подготовки к школе. М.: Планета детства, 2011.</a:t>
            </a:r>
          </a:p>
          <a:p>
            <a:pPr algn="just"/>
            <a:r>
              <a:rPr lang="ru-RU" sz="1600" b="1" dirty="0" err="1" smtClean="0"/>
              <a:t>Е.А.Алябьева</a:t>
            </a:r>
            <a:r>
              <a:rPr lang="ru-RU" sz="1600" b="1" dirty="0" smtClean="0"/>
              <a:t>.  </a:t>
            </a:r>
            <a:r>
              <a:rPr lang="ru-RU" sz="1600" b="1" dirty="0" err="1" smtClean="0"/>
              <a:t>Психогимнастика</a:t>
            </a:r>
            <a:r>
              <a:rPr lang="ru-RU" sz="1600" b="1" dirty="0" smtClean="0"/>
              <a:t> в детском саду. М.: Творческий Центр, 2003.</a:t>
            </a:r>
          </a:p>
          <a:p>
            <a:pPr algn="just"/>
            <a:r>
              <a:rPr lang="ru-RU" sz="1600" b="1" dirty="0" smtClean="0"/>
              <a:t>А.Л.Сиротюк.  Обучение детей с учетом психофизиологии». М.: Творческий Центр, 2000.</a:t>
            </a:r>
          </a:p>
          <a:p>
            <a:pPr algn="just"/>
            <a:r>
              <a:rPr lang="ru-RU" sz="1600" b="1" dirty="0" smtClean="0"/>
              <a:t>И.А.Морозова, М.А.Пушкарева. Развитие речевого восприятия. М.: Мозаика – Синтез, 2007г.</a:t>
            </a:r>
          </a:p>
          <a:p>
            <a:pPr algn="just"/>
            <a:r>
              <a:rPr lang="ru-RU" sz="1600" b="1" dirty="0" err="1" smtClean="0"/>
              <a:t>Л.М.Сукач</a:t>
            </a:r>
            <a:r>
              <a:rPr lang="ru-RU" sz="1600" b="1" dirty="0" smtClean="0"/>
              <a:t>. – Зеленый дом без окон. Сборник загадок. Минск: Народная </a:t>
            </a:r>
            <a:r>
              <a:rPr lang="ru-RU" sz="1600" b="1" dirty="0" err="1" smtClean="0"/>
              <a:t>Асвеста</a:t>
            </a:r>
            <a:r>
              <a:rPr lang="ru-RU" sz="1600" b="1" dirty="0" smtClean="0"/>
              <a:t>, 1977.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1800" b="1" dirty="0" smtClean="0"/>
              <a:t>А.Ф.Ануфриева, С.Н.Костромина.  Как преодолеть трудности в обучении детей. М.: Ось – 89, 2000.</a:t>
            </a:r>
          </a:p>
          <a:p>
            <a:pPr algn="just"/>
            <a:r>
              <a:rPr lang="ru-RU" sz="1800" b="1" dirty="0" err="1" smtClean="0"/>
              <a:t>Н.И.Борякова</a:t>
            </a:r>
            <a:r>
              <a:rPr lang="ru-RU" sz="1800" b="1" dirty="0" smtClean="0"/>
              <a:t>. А.В.Соболева, В.В.Ткачева. Практикум по развитию мыслительной деятельности у дошкольников. М.: Гном – Пресс, 1999.</a:t>
            </a:r>
          </a:p>
          <a:p>
            <a:pPr algn="just"/>
            <a:r>
              <a:rPr lang="ru-RU" sz="1800" b="1" dirty="0" smtClean="0"/>
              <a:t>Л.В.Фомина.  Сенсорное развитие. Программа для детей (4) 5 – 6 лет. М.: Творческий Центр, 2001.</a:t>
            </a:r>
          </a:p>
          <a:p>
            <a:pPr algn="just"/>
            <a:r>
              <a:rPr lang="ru-RU" sz="1800" b="1" dirty="0" err="1" smtClean="0"/>
              <a:t>В.Л.Шарохина</a:t>
            </a:r>
            <a:r>
              <a:rPr lang="ru-RU" sz="1800" b="1" dirty="0" smtClean="0"/>
              <a:t>.  </a:t>
            </a:r>
            <a:r>
              <a:rPr lang="ru-RU" sz="1800" b="1" dirty="0" err="1" smtClean="0"/>
              <a:t>Коррекционно</a:t>
            </a:r>
            <a:r>
              <a:rPr lang="ru-RU" sz="1800" b="1" dirty="0" smtClean="0"/>
              <a:t> – развивающие занятия в средней группе. М.: Прометей Книголюб, 2002.</a:t>
            </a:r>
          </a:p>
          <a:p>
            <a:pPr algn="just"/>
            <a:r>
              <a:rPr lang="ru-RU" sz="1800" b="1" dirty="0" err="1" smtClean="0"/>
              <a:t>В.Л.Шарохина</a:t>
            </a:r>
            <a:r>
              <a:rPr lang="ru-RU" sz="1800" b="1" dirty="0" smtClean="0"/>
              <a:t>.  </a:t>
            </a:r>
            <a:r>
              <a:rPr lang="ru-RU" sz="1800" b="1" dirty="0" err="1" smtClean="0"/>
              <a:t>Коррекционно</a:t>
            </a:r>
            <a:r>
              <a:rPr lang="ru-RU" sz="1800" b="1" dirty="0" smtClean="0"/>
              <a:t> – развивающие занятия в младшей группе. </a:t>
            </a:r>
            <a:r>
              <a:rPr lang="ru-RU" sz="1800" b="1" dirty="0" err="1" smtClean="0"/>
              <a:t>М.:Прометей</a:t>
            </a:r>
            <a:r>
              <a:rPr lang="ru-RU" sz="1800" b="1" dirty="0" smtClean="0"/>
              <a:t> Книголюб, 2002г.</a:t>
            </a:r>
          </a:p>
          <a:p>
            <a:pPr algn="just"/>
            <a:r>
              <a:rPr lang="ru-RU" sz="1800" b="1" dirty="0" err="1" smtClean="0"/>
              <a:t>Г.П.Шалаева</a:t>
            </a:r>
            <a:r>
              <a:rPr lang="ru-RU" sz="1800" b="1" dirty="0" smtClean="0"/>
              <a:t>.  Логика. М.: </a:t>
            </a:r>
            <a:r>
              <a:rPr lang="ru-RU" sz="1800" b="1" dirty="0" err="1" smtClean="0"/>
              <a:t>Эксмо</a:t>
            </a:r>
            <a:r>
              <a:rPr lang="ru-RU" sz="1800" b="1" dirty="0" smtClean="0"/>
              <a:t>, 2005г.</a:t>
            </a:r>
          </a:p>
          <a:p>
            <a:pPr algn="just"/>
            <a:r>
              <a:rPr lang="ru-RU" sz="1800" b="1" dirty="0" smtClean="0"/>
              <a:t>Т.А.Ткаченко.  Развитие фонематического восприятия. М.: Гном и Д, 2001г.</a:t>
            </a:r>
          </a:p>
          <a:p>
            <a:pPr algn="just"/>
            <a:r>
              <a:rPr lang="ru-RU" sz="1800" b="1" dirty="0" smtClean="0"/>
              <a:t>Г.А.Глинка.  Развиваем мышление и речь. СПб.: Питер Пресс. 1998.</a:t>
            </a:r>
          </a:p>
          <a:p>
            <a:pPr algn="just"/>
            <a:r>
              <a:rPr lang="ru-RU" sz="1800" b="1" dirty="0" smtClean="0"/>
              <a:t>А.В.Соболева.  Загадки смекалки. М.: Гном – Пресс, 1999.</a:t>
            </a:r>
          </a:p>
          <a:p>
            <a:pPr algn="just"/>
            <a:r>
              <a:rPr lang="ru-RU" sz="1800" b="1" dirty="0" smtClean="0"/>
              <a:t>Л.Ф.Тихомирова, А.В.Басов. Развитие логического мышления детей. Ярославль: Гринго, Лайнер, 1995.</a:t>
            </a:r>
          </a:p>
          <a:p>
            <a:pPr algn="just"/>
            <a:r>
              <a:rPr lang="ru-RU" sz="1800" b="1" dirty="0" err="1" smtClean="0"/>
              <a:t>Н.Л.Кряжева</a:t>
            </a:r>
            <a:r>
              <a:rPr lang="ru-RU" sz="1800" b="1" dirty="0" smtClean="0"/>
              <a:t>.  Развитие эмоционального мира детей. Ярославль: Академия развития,1997.</a:t>
            </a:r>
          </a:p>
          <a:p>
            <a:endParaRPr lang="ru-RU" sz="1400" b="1" dirty="0" smtClean="0"/>
          </a:p>
          <a:p>
            <a:pPr>
              <a:buNone/>
            </a:pPr>
            <a:r>
              <a:rPr lang="ru-RU" sz="1400" b="1" i="1" dirty="0" smtClean="0"/>
              <a:t/>
            </a:r>
            <a:br>
              <a:rPr lang="ru-RU" sz="1400" b="1" i="1" dirty="0" smtClean="0"/>
            </a:br>
            <a:endParaRPr lang="ru-RU" sz="1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Развитие мелкой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моторики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b="1" dirty="0" smtClean="0"/>
              <a:t>Шнуровки.</a:t>
            </a:r>
          </a:p>
          <a:p>
            <a:r>
              <a:rPr lang="ru-RU" sz="1400" b="1" dirty="0" smtClean="0"/>
              <a:t>Игры с прищепками.</a:t>
            </a:r>
          </a:p>
          <a:p>
            <a:r>
              <a:rPr lang="ru-RU" sz="1400" b="1" dirty="0" smtClean="0"/>
              <a:t>Пуговицы.</a:t>
            </a:r>
          </a:p>
          <a:p>
            <a:r>
              <a:rPr lang="ru-RU" sz="1400" b="1" dirty="0" smtClean="0"/>
              <a:t>Крупы.</a:t>
            </a:r>
          </a:p>
          <a:p>
            <a:r>
              <a:rPr lang="ru-RU" sz="1400" b="1" dirty="0" smtClean="0"/>
              <a:t>Трафареты для обводки и штриховки.</a:t>
            </a:r>
          </a:p>
          <a:p>
            <a:r>
              <a:rPr lang="ru-RU" sz="1400" b="1" dirty="0" smtClean="0"/>
              <a:t>Счетные палочки (6 </a:t>
            </a:r>
            <a:r>
              <a:rPr lang="ru-RU" sz="1400" b="1" dirty="0" err="1" smtClean="0"/>
              <a:t>кор</a:t>
            </a:r>
            <a:r>
              <a:rPr lang="ru-RU" sz="1400" b="1" dirty="0" smtClean="0"/>
              <a:t>.).</a:t>
            </a:r>
          </a:p>
          <a:p>
            <a:r>
              <a:rPr lang="ru-RU" sz="1400" b="1" dirty="0" smtClean="0"/>
              <a:t>Аппликатор Кузнецова.</a:t>
            </a:r>
          </a:p>
          <a:p>
            <a:r>
              <a:rPr lang="ru-RU" sz="1400" b="1" dirty="0" err="1" smtClean="0"/>
              <a:t>Массажёр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Су-Джок</a:t>
            </a:r>
            <a:r>
              <a:rPr lang="ru-RU" sz="1400" b="1" dirty="0" smtClean="0"/>
              <a:t> (12шт.).</a:t>
            </a:r>
          </a:p>
          <a:p>
            <a:r>
              <a:rPr lang="ru-RU" sz="1400" b="1" dirty="0" smtClean="0"/>
              <a:t>Мячик с шипами (маленький 2 шт.).</a:t>
            </a:r>
          </a:p>
          <a:p>
            <a:r>
              <a:rPr lang="ru-RU" sz="1400" b="1" dirty="0" smtClean="0"/>
              <a:t>Вкладыши.</a:t>
            </a:r>
          </a:p>
          <a:p>
            <a:r>
              <a:rPr lang="ru-RU" sz="1400" b="1" dirty="0" smtClean="0"/>
              <a:t>Мозаики «Составь узор» (разные).</a:t>
            </a:r>
          </a:p>
          <a:p>
            <a:r>
              <a:rPr lang="ru-RU" sz="1400" b="1" dirty="0" smtClean="0"/>
              <a:t>Игра «Умные пальчики».</a:t>
            </a:r>
          </a:p>
          <a:p>
            <a:r>
              <a:rPr lang="ru-RU" sz="1400" b="1" dirty="0" smtClean="0"/>
              <a:t>Игра «Собери цветок».</a:t>
            </a:r>
          </a:p>
          <a:p>
            <a:r>
              <a:rPr lang="ru-RU" sz="1400" b="1" dirty="0" smtClean="0"/>
              <a:t>Игра «Змейка».</a:t>
            </a:r>
          </a:p>
          <a:p>
            <a:r>
              <a:rPr lang="ru-RU" sz="1400" b="1" dirty="0" smtClean="0"/>
              <a:t>Игра «Собери бусы».</a:t>
            </a:r>
          </a:p>
          <a:p>
            <a:r>
              <a:rPr lang="ru-RU" sz="1400" b="1" dirty="0" smtClean="0"/>
              <a:t>Игра «Лягушки».</a:t>
            </a:r>
          </a:p>
          <a:p>
            <a:r>
              <a:rPr lang="ru-RU" sz="1400" b="1" dirty="0" smtClean="0"/>
              <a:t>Цветные карандаши.</a:t>
            </a:r>
          </a:p>
          <a:p>
            <a:r>
              <a:rPr lang="ru-RU" sz="1400" b="1" dirty="0" smtClean="0"/>
              <a:t>Пластилин.</a:t>
            </a:r>
            <a:endParaRPr lang="ru-RU" sz="1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Список литературы: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b="1" dirty="0" smtClean="0"/>
              <a:t>Е.В.Новикова.  Зондовый массаж: коррекция тонкой моторики руки. М.: Гном и Д, 2001.</a:t>
            </a:r>
          </a:p>
          <a:p>
            <a:pPr algn="just"/>
            <a:r>
              <a:rPr lang="ru-RU" sz="1400" b="1" dirty="0" smtClean="0"/>
              <a:t>Картотека подвижных игр, упражнений, физкультминуток, пальчиковых гимнастик.  СПб.: Детство – Пресс, 2011г</a:t>
            </a:r>
          </a:p>
          <a:p>
            <a:pPr algn="just"/>
            <a:r>
              <a:rPr lang="ru-RU" sz="1400" b="1" dirty="0" err="1" smtClean="0"/>
              <a:t>О.А.Зажигина</a:t>
            </a:r>
            <a:r>
              <a:rPr lang="ru-RU" sz="1400" b="1" dirty="0" smtClean="0"/>
              <a:t>.  Игры для развития мелкой моторики с использованием нестандартного оборудования. СПб.: Детство – Пресс, 2012.</a:t>
            </a:r>
          </a:p>
          <a:p>
            <a:pPr algn="just"/>
            <a:r>
              <a:rPr lang="ru-RU" sz="1400" b="1" dirty="0" smtClean="0"/>
              <a:t>Ю.А.Фадеева, Г.А.Пичугина. И.И.Жилина.  Игры с прищепками: творим и говорим. М.: Творческий Центр Сфера, 2013.</a:t>
            </a:r>
          </a:p>
          <a:p>
            <a:pPr algn="just"/>
            <a:r>
              <a:rPr lang="ru-RU" sz="1400" b="1" dirty="0" err="1" smtClean="0"/>
              <a:t>М.Новацкая</a:t>
            </a:r>
            <a:r>
              <a:rPr lang="ru-RU" sz="1400" b="1" dirty="0" smtClean="0"/>
              <a:t>.  Пластилиновая азбука. СП.: Питер, 2014.</a:t>
            </a:r>
          </a:p>
          <a:p>
            <a:pPr algn="just"/>
            <a:r>
              <a:rPr lang="ru-RU" sz="1400" b="1" dirty="0" smtClean="0"/>
              <a:t>Е.Скоробогатова, </a:t>
            </a:r>
            <a:r>
              <a:rPr lang="ru-RU" sz="1400" b="1" dirty="0" err="1" smtClean="0"/>
              <a:t>З.Сомичева</a:t>
            </a:r>
            <a:r>
              <a:rPr lang="ru-RU" sz="1400" b="1" dirty="0" smtClean="0"/>
              <a:t>.  Пластилин азбука. М.: Оникс, 2008.</a:t>
            </a:r>
          </a:p>
          <a:p>
            <a:pPr algn="just"/>
            <a:r>
              <a:rPr lang="ru-RU" sz="1400" b="1" dirty="0" err="1" smtClean="0"/>
              <a:t>М.С.Рузина</a:t>
            </a:r>
            <a:r>
              <a:rPr lang="ru-RU" sz="1400" b="1" dirty="0" smtClean="0"/>
              <a:t>.  Страна пальчиковых игр. СПб.: Дом Кристалл, 2000.</a:t>
            </a:r>
          </a:p>
          <a:p>
            <a:pPr algn="just"/>
            <a:r>
              <a:rPr lang="ru-RU" sz="1400" b="1" dirty="0" err="1" smtClean="0"/>
              <a:t>В.А.Егупова</a:t>
            </a:r>
            <a:r>
              <a:rPr lang="ru-RU" sz="1400" b="1" dirty="0" smtClean="0"/>
              <a:t>.  Готовим руку к письму для детей 4 – 5 лет. М.: </a:t>
            </a:r>
            <a:r>
              <a:rPr lang="ru-RU" sz="1400" b="1" dirty="0" err="1" smtClean="0"/>
              <a:t>Эксмо</a:t>
            </a:r>
            <a:r>
              <a:rPr lang="ru-RU" sz="1400" b="1" dirty="0" smtClean="0"/>
              <a:t>, 2011.</a:t>
            </a:r>
          </a:p>
          <a:p>
            <a:pPr algn="just"/>
            <a:r>
              <a:rPr lang="ru-RU" sz="1400" b="1" dirty="0" smtClean="0"/>
              <a:t>Е.В.Новикова. Как подготовить руку к письму. М.: Гном и Д, 2000.</a:t>
            </a:r>
          </a:p>
          <a:p>
            <a:pPr algn="just"/>
            <a:r>
              <a:rPr lang="ru-RU" sz="1400" b="1" dirty="0" err="1" smtClean="0"/>
              <a:t>Р.Д.Тригер</a:t>
            </a:r>
            <a:r>
              <a:rPr lang="ru-RU" sz="1400" b="1" dirty="0" smtClean="0"/>
              <a:t>, Е.В. Владимирова, Т.А.Мещерякова.  Я учусь писать. Смоленск: Ассоциация ХХ</a:t>
            </a:r>
            <a:r>
              <a:rPr lang="en-US" sz="1400" b="1" dirty="0" smtClean="0"/>
              <a:t>I</a:t>
            </a:r>
            <a:r>
              <a:rPr lang="ru-RU" sz="1400" b="1" dirty="0" smtClean="0"/>
              <a:t> век, 1998.</a:t>
            </a:r>
          </a:p>
          <a:p>
            <a:pPr algn="just"/>
            <a:r>
              <a:rPr lang="ru-RU" sz="14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pPr algn="just"/>
            <a:r>
              <a:rPr lang="ru-RU" sz="1400" b="1" dirty="0" smtClean="0"/>
              <a:t>«Речь на кончиках пальцев».</a:t>
            </a:r>
          </a:p>
          <a:p>
            <a:pPr algn="just"/>
            <a:r>
              <a:rPr lang="ru-RU" sz="1400" b="1" dirty="0" smtClean="0"/>
              <a:t>«Веселые игры с мячом».</a:t>
            </a:r>
          </a:p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Логопедический кабинет –пространство для творчества педагога.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Дети должны жить в мире красоты, игры, сказки,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музыки, рисунка, фантазии, творчества.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Этот мир должен окружать ребёнка и тогда,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когда мы хотим научить его читать и писать.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Да, от того, как будет чувствовать себя ребёнок,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поднимаясь на первую ступеньку лестницы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познания, что он будет переживать, зависит весь его</a:t>
            </a:r>
          </a:p>
          <a:p>
            <a:pPr algn="just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дальнейший путь к знаниям.»</a:t>
            </a:r>
          </a:p>
          <a:p>
            <a:pPr algn="r">
              <a:buNone/>
            </a:pPr>
            <a:r>
              <a:rPr lang="ru-RU" sz="3100" b="1" i="1" dirty="0">
                <a:solidFill>
                  <a:schemeClr val="accent6">
                    <a:lumMod val="75000"/>
                  </a:schemeClr>
                </a:solidFill>
              </a:rPr>
              <a:t>Сухомлинский В.А.</a:t>
            </a:r>
            <a:endParaRPr lang="ru-RU" sz="31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b="1" dirty="0" smtClean="0"/>
              <a:t>И.В.Мальцева.  Упражнения для пальчиков для детей 5 – 7 лет. М.: Карапуз, 2002.</a:t>
            </a:r>
          </a:p>
          <a:p>
            <a:pPr algn="just"/>
            <a:r>
              <a:rPr lang="ru-RU" sz="1600" b="1" dirty="0" smtClean="0"/>
              <a:t>Т.А.Ткаченко.  Обведи и объясни. М.: Гном и Д, 2000.</a:t>
            </a:r>
          </a:p>
          <a:p>
            <a:pPr algn="just"/>
            <a:r>
              <a:rPr lang="ru-RU" sz="1600" b="1" dirty="0" smtClean="0"/>
              <a:t>Т.А.Ткаченко.  Найди и обведи. М.: Гном и Д, 2001.</a:t>
            </a:r>
          </a:p>
          <a:p>
            <a:pPr algn="just"/>
            <a:r>
              <a:rPr lang="ru-RU" sz="1600" b="1" dirty="0" smtClean="0"/>
              <a:t>И.Светлова.  Готовим руку к письму. М.: </a:t>
            </a:r>
            <a:r>
              <a:rPr lang="ru-RU" sz="1600" b="1" dirty="0" err="1" smtClean="0"/>
              <a:t>Эксмо</a:t>
            </a:r>
            <a:r>
              <a:rPr lang="ru-RU" sz="1600" b="1" dirty="0" smtClean="0"/>
              <a:t>, 2004.</a:t>
            </a:r>
          </a:p>
          <a:p>
            <a:pPr algn="just"/>
            <a:r>
              <a:rPr lang="ru-RU" sz="1600" b="1" dirty="0" smtClean="0"/>
              <a:t>Е.И.Синицына.  Умные пальчики. М.: Лист – </a:t>
            </a:r>
            <a:r>
              <a:rPr lang="ru-RU" sz="1600" b="1" dirty="0" err="1" smtClean="0"/>
              <a:t>Нью</a:t>
            </a:r>
            <a:r>
              <a:rPr lang="ru-RU" sz="1600" b="1" dirty="0" smtClean="0"/>
              <a:t>, 1996.</a:t>
            </a:r>
          </a:p>
          <a:p>
            <a:pPr algn="just"/>
            <a:r>
              <a:rPr lang="ru-RU" sz="1600" b="1" dirty="0" err="1" smtClean="0"/>
              <a:t>В.В.Цвынтарный</a:t>
            </a:r>
            <a:r>
              <a:rPr lang="ru-RU" sz="1600" b="1" dirty="0" smtClean="0"/>
              <a:t>. Играем с пальчиками и развиваем речь. СПб.: </a:t>
            </a:r>
            <a:r>
              <a:rPr lang="ru-RU" sz="1600" b="1" dirty="0" err="1" smtClean="0"/>
              <a:t>Хардфорд</a:t>
            </a:r>
            <a:r>
              <a:rPr lang="ru-RU" sz="1600" b="1" dirty="0" smtClean="0"/>
              <a:t>, 1996.</a:t>
            </a:r>
          </a:p>
          <a:p>
            <a:pPr algn="just"/>
            <a:r>
              <a:rPr lang="ru-RU" sz="1600" b="1" dirty="0" err="1" smtClean="0"/>
              <a:t>Ю.А.Хвостовцев</a:t>
            </a:r>
            <a:r>
              <a:rPr lang="ru-RU" sz="1600" b="1" dirty="0" smtClean="0"/>
              <a:t>.  Играем с пальчиками. Сибирское университетское издательство, 2010.</a:t>
            </a:r>
          </a:p>
          <a:p>
            <a:pPr algn="just"/>
            <a:r>
              <a:rPr lang="ru-RU" sz="1600" b="1" dirty="0" smtClean="0"/>
              <a:t>Е.А.Савельева.  Пальчиковые и жестовые игры в стихах для дошкольников. СПб.: Детство – Пресс, 2011.</a:t>
            </a:r>
          </a:p>
          <a:p>
            <a:pPr algn="just"/>
            <a:r>
              <a:rPr lang="ru-RU" sz="1600" b="1" dirty="0" smtClean="0"/>
              <a:t>Т.А.Воробьева, </a:t>
            </a:r>
            <a:r>
              <a:rPr lang="ru-RU" sz="1600" b="1" dirty="0" err="1" smtClean="0"/>
              <a:t>О.И.Крупенчук</a:t>
            </a:r>
            <a:r>
              <a:rPr lang="ru-RU" sz="1600" b="1" dirty="0" smtClean="0"/>
              <a:t>.  Мяч и речь. СПб.: Дельта, 2011.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r>
              <a:rPr lang="ru-RU" sz="1600" b="1" dirty="0" smtClean="0"/>
              <a:t>«Речь на кончиках пальцев».</a:t>
            </a:r>
          </a:p>
          <a:p>
            <a:r>
              <a:rPr lang="ru-RU" sz="1600" b="1" dirty="0" smtClean="0"/>
              <a:t>«Веселая артикуляционная гимнастика для детей».</a:t>
            </a:r>
          </a:p>
          <a:p>
            <a:r>
              <a:rPr lang="ru-RU" sz="1600" b="1" dirty="0" smtClean="0"/>
              <a:t>«Веселый язычок».</a:t>
            </a:r>
            <a:endParaRPr lang="ru-RU" sz="1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Звукопроизношение.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Развитие речевого дыхания.</a:t>
            </a:r>
          </a:p>
          <a:p>
            <a:r>
              <a:rPr lang="ru-RU" sz="1800" b="1" dirty="0" err="1" smtClean="0"/>
              <a:t>Коктельные</a:t>
            </a:r>
            <a:r>
              <a:rPr lang="ru-RU" sz="1800" b="1" dirty="0" smtClean="0"/>
              <a:t> трубочки.</a:t>
            </a:r>
          </a:p>
          <a:p>
            <a:r>
              <a:rPr lang="ru-RU" sz="1800" b="1" dirty="0" smtClean="0"/>
              <a:t>Ватные/ поролоновые шарики.</a:t>
            </a:r>
          </a:p>
          <a:p>
            <a:r>
              <a:rPr lang="ru-RU" sz="1800" b="1" dirty="0" smtClean="0"/>
              <a:t>Саксофон, губная гармошка, свистки, дудочка.</a:t>
            </a:r>
          </a:p>
          <a:p>
            <a:r>
              <a:rPr lang="ru-RU" sz="1800" b="1" dirty="0" smtClean="0"/>
              <a:t>Мыльные пузыри, воздушные шары.</a:t>
            </a:r>
          </a:p>
          <a:p>
            <a:r>
              <a:rPr lang="ru-RU" sz="1800" b="1" dirty="0" smtClean="0"/>
              <a:t>Набор плавающих игрушек.</a:t>
            </a:r>
          </a:p>
          <a:p>
            <a:r>
              <a:rPr lang="ru-RU" sz="1800" b="1" dirty="0" smtClean="0"/>
              <a:t>Наборы бабочек, снежинок, самолетов, султанчиков, вертушек.</a:t>
            </a:r>
          </a:p>
          <a:p>
            <a:r>
              <a:rPr lang="ru-RU" sz="1800" b="1" dirty="0" smtClean="0"/>
              <a:t>Игра «Загоним мяч в ворота».</a:t>
            </a:r>
          </a:p>
          <a:p>
            <a:r>
              <a:rPr lang="ru-RU" sz="1800" b="1" dirty="0" smtClean="0"/>
              <a:t>Карточки – схемы для дыхательной гимнастики.</a:t>
            </a:r>
          </a:p>
          <a:p>
            <a:pPr algn="just"/>
            <a:r>
              <a:rPr lang="ru-RU" sz="1800" b="1" dirty="0" smtClean="0"/>
              <a:t>М.А.Леонова, Л.М.Крапивина.  Послушный ветерок. Развитие целенаправленного выдоха. М.: Школа – Пресс, 1999.</a:t>
            </a:r>
          </a:p>
          <a:p>
            <a:pPr algn="just"/>
            <a:r>
              <a:rPr lang="ru-RU" sz="1800" b="1" dirty="0" smtClean="0"/>
              <a:t>С.В.Леонова.  Игры на развитие речевого выдоха у детей 5 – 7 лет. М.: Карапуз, 2013.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Развитие   подвижности   артикуляционного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                                      аппарата.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b="1" dirty="0" smtClean="0"/>
              <a:t>Настенное зеркало (1).</a:t>
            </a:r>
          </a:p>
          <a:p>
            <a:r>
              <a:rPr lang="ru-RU" sz="1400" b="1" dirty="0" smtClean="0"/>
              <a:t>Индивидуальные настольные зеркала (4).</a:t>
            </a:r>
          </a:p>
          <a:p>
            <a:r>
              <a:rPr lang="ru-RU" sz="1400" b="1" dirty="0" smtClean="0"/>
              <a:t>Влажные салфетки.</a:t>
            </a:r>
          </a:p>
          <a:p>
            <a:r>
              <a:rPr lang="ru-RU" sz="1400" b="1" dirty="0" smtClean="0"/>
              <a:t>Наборы зондов.</a:t>
            </a:r>
          </a:p>
          <a:p>
            <a:r>
              <a:rPr lang="ru-RU" sz="1400" b="1" dirty="0" err="1" smtClean="0"/>
              <a:t>Вспомагательные</a:t>
            </a:r>
            <a:r>
              <a:rPr lang="ru-RU" sz="1400" b="1" dirty="0" smtClean="0"/>
              <a:t> средства для механической помощи ребенку (шпатель, чайная ложка, палочка).</a:t>
            </a:r>
          </a:p>
          <a:p>
            <a:r>
              <a:rPr lang="ru-RU" sz="1400" b="1" dirty="0" smtClean="0"/>
              <a:t>Спирт медицинский.</a:t>
            </a:r>
          </a:p>
          <a:p>
            <a:r>
              <a:rPr lang="ru-RU" sz="1400" b="1" dirty="0" smtClean="0"/>
              <a:t>Вата стерильная.</a:t>
            </a:r>
          </a:p>
          <a:p>
            <a:r>
              <a:rPr lang="ru-RU" sz="1400" b="1" dirty="0" err="1" smtClean="0"/>
              <a:t>Оптимакс</a:t>
            </a:r>
            <a:r>
              <a:rPr lang="ru-RU" sz="1400" b="1" dirty="0" smtClean="0"/>
              <a:t> (концентрат: средство </a:t>
            </a:r>
            <a:r>
              <a:rPr lang="ru-RU" sz="1400" b="1" dirty="0" err="1" smtClean="0"/>
              <a:t>дизинфицирующее</a:t>
            </a:r>
            <a:r>
              <a:rPr lang="ru-RU" sz="1400" b="1" dirty="0" smtClean="0"/>
              <a:t>).</a:t>
            </a:r>
          </a:p>
          <a:p>
            <a:r>
              <a:rPr lang="en-US" sz="1400" b="1" dirty="0" smtClean="0"/>
              <a:t>MACROSTOP </a:t>
            </a:r>
            <a:r>
              <a:rPr lang="ru-RU" sz="1400" b="1" dirty="0" smtClean="0"/>
              <a:t>(стерилизатор).</a:t>
            </a:r>
          </a:p>
          <a:p>
            <a:r>
              <a:rPr lang="ru-RU" sz="1400" b="1" dirty="0" smtClean="0"/>
              <a:t>Бинт стерильный.</a:t>
            </a:r>
          </a:p>
          <a:p>
            <a:r>
              <a:rPr lang="ru-RU" sz="1400" b="1" dirty="0" smtClean="0"/>
              <a:t>Предметные картинки для артикуляционной гимнастики.</a:t>
            </a:r>
          </a:p>
          <a:p>
            <a:r>
              <a:rPr lang="ru-RU" sz="1400" b="1" dirty="0" smtClean="0"/>
              <a:t>Папка – передвижка «Артикуляционная гимнастика».</a:t>
            </a:r>
            <a:endParaRPr lang="en-US" sz="1400" b="1" dirty="0" smtClean="0"/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r>
              <a:rPr lang="ru-RU" sz="1400" b="1" dirty="0" smtClean="0"/>
              <a:t>«Подготовка мышц лица и шеи к артикуляционной гимнастики».</a:t>
            </a:r>
          </a:p>
          <a:p>
            <a:r>
              <a:rPr lang="ru-RU" sz="1400" b="1" dirty="0" smtClean="0"/>
              <a:t>«Веселая артикуляционная гимнастика для детей».</a:t>
            </a:r>
          </a:p>
          <a:p>
            <a:r>
              <a:rPr lang="ru-RU" sz="1400" b="1" dirty="0" smtClean="0"/>
              <a:t>«Веселый язычок».</a:t>
            </a:r>
          </a:p>
          <a:p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 smtClean="0"/>
          </a:p>
          <a:p>
            <a:pPr>
              <a:buNone/>
            </a:pPr>
            <a:endParaRPr lang="ru-RU" sz="18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 err="1" smtClean="0"/>
              <a:t>Г.В.Дедюхина</a:t>
            </a:r>
            <a:r>
              <a:rPr lang="ru-RU" sz="1800" b="1" dirty="0" smtClean="0"/>
              <a:t>, Л.Д.Могучая, </a:t>
            </a:r>
            <a:r>
              <a:rPr lang="ru-RU" sz="1800" b="1" dirty="0" err="1" smtClean="0"/>
              <a:t>Т.А.Яньшина</a:t>
            </a:r>
            <a:r>
              <a:rPr lang="ru-RU" sz="1800" b="1" dirty="0" smtClean="0"/>
              <a:t>.  Логопедический массаж и лечебная физкультура с детьми 3 – 5 лет, страдающими детским церебральным параличом. М.: Гном – Пресс, 1999.</a:t>
            </a:r>
          </a:p>
          <a:p>
            <a:pPr algn="just"/>
            <a:r>
              <a:rPr lang="ru-RU" sz="1800" b="1" dirty="0" smtClean="0"/>
              <a:t>Е.В.Новикова. Зондовый массаж: коррекция звукопроизношения. М.: Гном и Д, 2000.</a:t>
            </a:r>
          </a:p>
          <a:p>
            <a:pPr algn="just"/>
            <a:r>
              <a:rPr lang="ru-RU" sz="1800" b="1" dirty="0" err="1" smtClean="0"/>
              <a:t>Е.Н.Краузе</a:t>
            </a:r>
            <a:r>
              <a:rPr lang="ru-RU" sz="1800" b="1" dirty="0" smtClean="0"/>
              <a:t>. Логопедический массаж.. Артикуляционная гимнастика. СПб.: Корона Век, 2011.</a:t>
            </a:r>
          </a:p>
          <a:p>
            <a:pPr algn="just"/>
            <a:r>
              <a:rPr lang="ru-RU" sz="1800" b="1" dirty="0" smtClean="0"/>
              <a:t>Т.А.Куликовская. Артикуляционная гимнастика в считалках. М.: Гном, 2012.</a:t>
            </a:r>
          </a:p>
          <a:p>
            <a:pPr algn="just"/>
            <a:r>
              <a:rPr lang="ru-RU" sz="1800" b="1" dirty="0" smtClean="0"/>
              <a:t>И.А.Волошина.  Артикуляционная гимнастика для мальчиков. СПб.: Детство – Пресс, 2012.</a:t>
            </a:r>
          </a:p>
          <a:p>
            <a:pPr algn="just"/>
            <a:r>
              <a:rPr lang="ru-RU" sz="1800" b="1" dirty="0" smtClean="0"/>
              <a:t>И.А.Волошина.  Артикуляционная гимнастика для девочек. СПб.: Детство – Пресс, 2012.</a:t>
            </a:r>
          </a:p>
          <a:p>
            <a:pPr algn="just"/>
            <a:r>
              <a:rPr lang="ru-RU" sz="1800" b="1" dirty="0" err="1" smtClean="0"/>
              <a:t>Н.В.нищева</a:t>
            </a:r>
            <a:r>
              <a:rPr lang="ru-RU" sz="1800" b="1" dirty="0" smtClean="0"/>
              <a:t>.  Веселая артикуляционная гимнастика. СПб.: Детство – Пресс, 2012.</a:t>
            </a:r>
          </a:p>
          <a:p>
            <a:pPr algn="just"/>
            <a:r>
              <a:rPr lang="ru-RU" sz="1800" b="1" dirty="0" smtClean="0"/>
              <a:t>М.А.Поваляева.  Сказка о веселом язычке. Ростов – на – Дону: Феникс, 2003.</a:t>
            </a:r>
          </a:p>
          <a:p>
            <a:pPr algn="just"/>
            <a:endParaRPr lang="ru-RU" sz="1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Автоматизация    и   дифференциация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звуков.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/>
              <a:t>Наборы предметных картинок для автоматизации</a:t>
            </a:r>
          </a:p>
          <a:p>
            <a:pPr>
              <a:buNone/>
            </a:pPr>
            <a:r>
              <a:rPr lang="ru-RU" sz="1600" b="1" dirty="0" smtClean="0"/>
              <a:t>         и дифференциации звуков в словах.</a:t>
            </a:r>
          </a:p>
          <a:p>
            <a:r>
              <a:rPr lang="ru-RU" sz="1600" b="1" dirty="0" smtClean="0"/>
              <a:t>Наборы парных картинок.</a:t>
            </a:r>
          </a:p>
          <a:p>
            <a:r>
              <a:rPr lang="ru-RU" sz="1600" b="1" dirty="0" smtClean="0"/>
              <a:t>Наборы сюжетных картинок для закрепления звуков в предложениях и рассказах.</a:t>
            </a:r>
          </a:p>
          <a:p>
            <a:r>
              <a:rPr lang="ru-RU" sz="1600" b="1" dirty="0" smtClean="0"/>
              <a:t>Наборы сюжетных картинок для закрепления правильного звукопроизношения в связной речи.</a:t>
            </a:r>
          </a:p>
          <a:p>
            <a:r>
              <a:rPr lang="ru-RU" sz="1600" b="1" dirty="0" smtClean="0"/>
              <a:t>Тексты для пересказа, насыщенные определенным звуком  для дифференциации в произношении.</a:t>
            </a:r>
          </a:p>
          <a:p>
            <a:r>
              <a:rPr lang="ru-RU" sz="1600" b="1" dirty="0" smtClean="0"/>
              <a:t>Альбомы по автоматизации звуков.</a:t>
            </a:r>
          </a:p>
          <a:p>
            <a:r>
              <a:rPr lang="ru-RU" sz="1600" b="1" dirty="0" smtClean="0"/>
              <a:t>Материал для автоматизации звуков.        Авторская подборка.</a:t>
            </a:r>
          </a:p>
          <a:p>
            <a:r>
              <a:rPr lang="ru-RU" sz="1600" b="1" dirty="0" smtClean="0"/>
              <a:t>Картотека </a:t>
            </a:r>
            <a:r>
              <a:rPr lang="ru-RU" sz="1600" b="1" dirty="0" err="1" smtClean="0"/>
              <a:t>чистоговорок</a:t>
            </a:r>
            <a:r>
              <a:rPr lang="ru-RU" sz="1600" b="1" dirty="0" smtClean="0"/>
              <a:t>.</a:t>
            </a:r>
          </a:p>
          <a:p>
            <a:r>
              <a:rPr lang="ru-RU" sz="1600" b="1" dirty="0" smtClean="0"/>
              <a:t>«Улитка».</a:t>
            </a:r>
          </a:p>
          <a:p>
            <a:r>
              <a:rPr lang="ru-RU" sz="1600" b="1" dirty="0" smtClean="0"/>
              <a:t>- «Звуковые домики».</a:t>
            </a:r>
          </a:p>
          <a:p>
            <a:r>
              <a:rPr lang="ru-RU" sz="1600" b="1" dirty="0" smtClean="0"/>
              <a:t>- Символы для характеристики звуков.</a:t>
            </a:r>
          </a:p>
          <a:p>
            <a:r>
              <a:rPr lang="ru-RU" sz="1600" b="1" dirty="0" smtClean="0"/>
              <a:t>- Азбука в картинках.</a:t>
            </a:r>
          </a:p>
          <a:p>
            <a:r>
              <a:rPr lang="ru-RU" sz="1600" b="1" dirty="0" smtClean="0"/>
              <a:t>- Буквари.</a:t>
            </a:r>
          </a:p>
          <a:p>
            <a:r>
              <a:rPr lang="ru-RU" sz="1600" b="1" dirty="0" smtClean="0"/>
              <a:t>Альбом «Говори правильно» на дифференциацию слов.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071934" y="3643314"/>
            <a:ext cx="428628" cy="642942"/>
          </a:xfrm>
          <a:prstGeom prst="rightBrace">
            <a:avLst>
              <a:gd name="adj1" fmla="val 25400"/>
              <a:gd name="adj2" fmla="val 585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Презентации: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«Дифференциация звуков «с» и «</a:t>
            </a:r>
            <a:r>
              <a:rPr lang="ru-RU" sz="2400" b="1" dirty="0" err="1" smtClean="0"/>
              <a:t>ш</a:t>
            </a:r>
            <a:r>
              <a:rPr lang="ru-RU" sz="2400" b="1" dirty="0" smtClean="0"/>
              <a:t>»».</a:t>
            </a:r>
          </a:p>
          <a:p>
            <a:r>
              <a:rPr lang="ru-RU" sz="2400" b="1" dirty="0" smtClean="0"/>
              <a:t>«Поймай звук «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»».</a:t>
            </a:r>
          </a:p>
          <a:p>
            <a:r>
              <a:rPr lang="ru-RU" sz="2400" b="1" dirty="0" smtClean="0"/>
              <a:t>«Дифференциация звуков «Ф, </a:t>
            </a:r>
            <a:r>
              <a:rPr lang="ru-RU" sz="2400" b="1" dirty="0" err="1" smtClean="0"/>
              <a:t>Фь</a:t>
            </a:r>
            <a:r>
              <a:rPr lang="ru-RU" sz="2400" b="1" dirty="0" smtClean="0"/>
              <a:t> – В, </a:t>
            </a:r>
            <a:r>
              <a:rPr lang="ru-RU" sz="2400" b="1" dirty="0" err="1" smtClean="0"/>
              <a:t>Вь</a:t>
            </a:r>
            <a:r>
              <a:rPr lang="ru-RU" sz="2400" b="1" dirty="0" smtClean="0"/>
              <a:t>» и букв Ф и В».</a:t>
            </a:r>
          </a:p>
          <a:p>
            <a:r>
              <a:rPr lang="ru-RU" sz="2400" b="1" dirty="0" smtClean="0"/>
              <a:t>«Звуки «Т, </a:t>
            </a:r>
            <a:r>
              <a:rPr lang="ru-RU" sz="2400" b="1" dirty="0" err="1" smtClean="0"/>
              <a:t>Ть</a:t>
            </a:r>
            <a:r>
              <a:rPr lang="ru-RU" sz="2400" b="1" dirty="0" smtClean="0"/>
              <a:t>, Д, </a:t>
            </a:r>
            <a:r>
              <a:rPr lang="ru-RU" sz="2400" b="1" dirty="0" err="1" smtClean="0"/>
              <a:t>Дь</a:t>
            </a:r>
            <a:r>
              <a:rPr lang="ru-RU" sz="2400" b="1" dirty="0" smtClean="0"/>
              <a:t>». Буквы Т, Д в словах».</a:t>
            </a:r>
          </a:p>
          <a:p>
            <a:r>
              <a:rPr lang="ru-RU" sz="2400" b="1" dirty="0" smtClean="0"/>
              <a:t>«Различение звуков «Р – Л»».</a:t>
            </a:r>
          </a:p>
          <a:p>
            <a:r>
              <a:rPr lang="ru-RU" sz="2400" b="1" dirty="0" smtClean="0"/>
              <a:t>«Дифференциация звуков «К –Г». Буквы К, Г.»</a:t>
            </a:r>
          </a:p>
          <a:p>
            <a:r>
              <a:rPr lang="ru-RU" sz="2400" b="1" dirty="0" smtClean="0"/>
              <a:t>«Автоматизация свистящих звуков».</a:t>
            </a:r>
          </a:p>
          <a:p>
            <a:r>
              <a:rPr lang="ru-RU" sz="2400" b="1" dirty="0" smtClean="0"/>
              <a:t>«Автоматизация </a:t>
            </a:r>
            <a:r>
              <a:rPr lang="ru-RU" sz="2400" b="1" dirty="0" err="1" smtClean="0"/>
              <a:t>Зука</a:t>
            </a:r>
            <a:r>
              <a:rPr lang="ru-RU" sz="2400" b="1" dirty="0" smtClean="0"/>
              <a:t> «ж»».</a:t>
            </a:r>
          </a:p>
          <a:p>
            <a:r>
              <a:rPr lang="ru-RU" sz="2400" b="1" dirty="0" smtClean="0"/>
              <a:t>«Звуки «П, </a:t>
            </a:r>
            <a:r>
              <a:rPr lang="ru-RU" sz="2400" b="1" dirty="0" err="1" smtClean="0"/>
              <a:t>Пь</a:t>
            </a:r>
            <a:r>
              <a:rPr lang="ru-RU" sz="2400" b="1" dirty="0" smtClean="0"/>
              <a:t>». Буква П».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Список литературы: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 smtClean="0"/>
              <a:t>Л.П.Успенская, М.Б.Успенский.  Учитесь правильно говорить. М.: Просвещение, 1995.</a:t>
            </a:r>
          </a:p>
          <a:p>
            <a:pPr algn="just"/>
            <a:r>
              <a:rPr lang="ru-RU" sz="1600" b="1" dirty="0" smtClean="0"/>
              <a:t>А.Ф.Рыбина.  Коррекция звукопроизношения у детей. Волгоград: Учитель. 2013.</a:t>
            </a:r>
          </a:p>
          <a:p>
            <a:pPr algn="just"/>
            <a:r>
              <a:rPr lang="ru-RU" sz="1600" b="1" dirty="0" err="1" smtClean="0"/>
              <a:t>Н.В.Нищева</a:t>
            </a:r>
            <a:r>
              <a:rPr lang="ru-RU" sz="1600" b="1" dirty="0" smtClean="0"/>
              <a:t>.  Тексты и картинки для автоматизации и дифференциации звуков разных групп. СПб.: Детство – Пресс, 2010.</a:t>
            </a:r>
          </a:p>
          <a:p>
            <a:pPr algn="just"/>
            <a:r>
              <a:rPr lang="ru-RU" sz="1600" b="1" dirty="0" err="1" smtClean="0"/>
              <a:t>Н.В.Нищева</a:t>
            </a:r>
            <a:r>
              <a:rPr lang="ru-RU" sz="1600" b="1" dirty="0" smtClean="0"/>
              <a:t>.  Картотека заданий для автоматизации правильного произношения и дифференциации звуков разных групп. СПб.: Детство – Пресс, 2010.</a:t>
            </a:r>
          </a:p>
          <a:p>
            <a:pPr algn="just"/>
            <a:r>
              <a:rPr lang="ru-RU" sz="1600" b="1" dirty="0" err="1" smtClean="0"/>
              <a:t>В.В.Конаваленко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С.В.Коноваленко</a:t>
            </a:r>
            <a:r>
              <a:rPr lang="ru-RU" sz="1600" b="1" dirty="0" smtClean="0"/>
              <a:t>.  Индивидуально – подгрупповая работа по коррекции звукопроизношения. СПб.: Гном – Пресс, 1998.</a:t>
            </a:r>
          </a:p>
          <a:p>
            <a:pPr algn="just"/>
            <a:r>
              <a:rPr lang="ru-RU" sz="1600" b="1" dirty="0" err="1" smtClean="0"/>
              <a:t>Л.Я.Гадасина</a:t>
            </a:r>
            <a:r>
              <a:rPr lang="ru-RU" sz="1600" b="1" dirty="0" smtClean="0"/>
              <a:t>, Т.В.Николаева, О.Г.Ивановская. Эффективное поурочное планирование дифференциации букв Ч и Щ. СПб.: </a:t>
            </a:r>
            <a:r>
              <a:rPr lang="ru-RU" sz="1600" b="1" dirty="0" err="1" smtClean="0"/>
              <a:t>Каро</a:t>
            </a:r>
            <a:r>
              <a:rPr lang="ru-RU" sz="1600" b="1" dirty="0" smtClean="0"/>
              <a:t>, 2009.</a:t>
            </a:r>
          </a:p>
          <a:p>
            <a:pPr algn="just"/>
            <a:r>
              <a:rPr lang="ru-RU" sz="1600" b="1" dirty="0" err="1" smtClean="0"/>
              <a:t>Л.Я.Гадасина</a:t>
            </a:r>
            <a:r>
              <a:rPr lang="ru-RU" sz="1600" b="1" dirty="0" smtClean="0"/>
              <a:t>, О.Г.Ивановская.  Эффективное поурочное планирование коррекции </a:t>
            </a:r>
            <a:r>
              <a:rPr lang="ru-RU" sz="1600" b="1" dirty="0" err="1" smtClean="0"/>
              <a:t>произношегния</a:t>
            </a:r>
            <a:r>
              <a:rPr lang="ru-RU" sz="1600" b="1" dirty="0" smtClean="0"/>
              <a:t> звуков Р и Л. СПб.: </a:t>
            </a:r>
            <a:r>
              <a:rPr lang="ru-RU" sz="1600" b="1" dirty="0" err="1" smtClean="0"/>
              <a:t>Каро</a:t>
            </a:r>
            <a:r>
              <a:rPr lang="ru-RU" sz="1600" b="1" dirty="0" smtClean="0"/>
              <a:t>, 2009.</a:t>
            </a:r>
          </a:p>
          <a:p>
            <a:pPr algn="just"/>
            <a:r>
              <a:rPr lang="ru-RU" sz="1600" b="1" dirty="0" smtClean="0"/>
              <a:t>И.С.Лопухина. Логопедия. СПб.: Дельта, 1997.</a:t>
            </a:r>
          </a:p>
          <a:p>
            <a:pPr algn="just"/>
            <a:r>
              <a:rPr lang="ru-RU" sz="1600" b="1" dirty="0" smtClean="0"/>
              <a:t>И.С.Лопухина. Речь. Ритм. Движение. СПб.: Дельта, 1997.</a:t>
            </a:r>
          </a:p>
          <a:p>
            <a:pPr algn="just"/>
            <a:r>
              <a:rPr lang="ru-RU" sz="1600" b="1" dirty="0" smtClean="0"/>
              <a:t>И.С.Лопухина.  Упражнения для развития речи. СПб.: Дельта, 1997.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Л.Г.Парамонова.  Стихи для развития речи. СПб.: Дельта, 1998.</a:t>
            </a:r>
          </a:p>
          <a:p>
            <a:r>
              <a:rPr lang="ru-RU" sz="1600" b="1" dirty="0" smtClean="0"/>
              <a:t>Н.А.Зайцев.  Скороговорки для детей 4 – 6 лет. М.: </a:t>
            </a:r>
            <a:r>
              <a:rPr lang="ru-RU" sz="1600" b="1" dirty="0" err="1" smtClean="0"/>
              <a:t>Олма</a:t>
            </a:r>
            <a:r>
              <a:rPr lang="ru-RU" sz="1600" b="1" dirty="0" smtClean="0"/>
              <a:t> – Пресс, 2003.</a:t>
            </a:r>
          </a:p>
          <a:p>
            <a:r>
              <a:rPr lang="ru-RU" sz="1600" b="1" dirty="0" smtClean="0"/>
              <a:t>Л.П.Успенская. М.Б.Успенский.  Учись говорить правильно. М.: Просвещение, 1973.</a:t>
            </a:r>
          </a:p>
          <a:p>
            <a:r>
              <a:rPr lang="ru-RU" sz="1600" b="1" dirty="0" err="1" smtClean="0"/>
              <a:t>Е.В.Даниличева</a:t>
            </a:r>
            <a:r>
              <a:rPr lang="ru-RU" sz="1600" b="1" dirty="0" smtClean="0"/>
              <a:t>. Занимательная логопедия. Позвеним, посвистим. </a:t>
            </a:r>
            <a:r>
              <a:rPr lang="ru-RU" sz="1600" b="1" dirty="0" err="1" smtClean="0"/>
              <a:t>Поцокаем</a:t>
            </a:r>
            <a:r>
              <a:rPr lang="ru-RU" sz="1600" b="1" dirty="0" smtClean="0"/>
              <a:t>! </a:t>
            </a:r>
          </a:p>
          <a:p>
            <a:r>
              <a:rPr lang="ru-RU" sz="1600" b="1" dirty="0" smtClean="0"/>
              <a:t>М.: Белый город, 2003.</a:t>
            </a:r>
          </a:p>
          <a:p>
            <a:r>
              <a:rPr lang="ru-RU" sz="1600" b="1" dirty="0" err="1" smtClean="0"/>
              <a:t>Е.В.Даниличева</a:t>
            </a:r>
            <a:r>
              <a:rPr lang="ru-RU" sz="1600" b="1" dirty="0" smtClean="0"/>
              <a:t>.  В море под парусом. М.: Белый город, 2003.</a:t>
            </a:r>
          </a:p>
          <a:p>
            <a:r>
              <a:rPr lang="ru-RU" sz="1600" b="1" dirty="0" err="1" smtClean="0"/>
              <a:t>Е.В.Даниличева</a:t>
            </a:r>
            <a:r>
              <a:rPr lang="ru-RU" sz="1600" b="1" dirty="0" smtClean="0"/>
              <a:t>.  Веселая поляна. М.: Белый город, 2003.</a:t>
            </a:r>
          </a:p>
          <a:p>
            <a:r>
              <a:rPr lang="ru-RU" sz="1600" b="1" dirty="0" smtClean="0"/>
              <a:t>М.В.Сергеева.  В чудесной чаще. М.: Белый город, 2003.</a:t>
            </a:r>
          </a:p>
          <a:p>
            <a:r>
              <a:rPr lang="ru-RU" sz="1600" b="1" dirty="0" err="1" smtClean="0"/>
              <a:t>Н.В.Новоторцева</a:t>
            </a:r>
            <a:r>
              <a:rPr lang="ru-RU" sz="1600" b="1" dirty="0" smtClean="0"/>
              <a:t>.  Рабочая тетрадь по развитию речи на звуки:</a:t>
            </a:r>
          </a:p>
          <a:p>
            <a:pPr>
              <a:buNone/>
            </a:pPr>
            <a:r>
              <a:rPr lang="ru-RU" sz="1600" b="1" dirty="0" smtClean="0"/>
              <a:t>         - «С», «</a:t>
            </a:r>
            <a:r>
              <a:rPr lang="ru-RU" sz="1600" b="1" dirty="0" err="1" smtClean="0"/>
              <a:t>Сь</a:t>
            </a:r>
            <a:r>
              <a:rPr lang="ru-RU" sz="1600" b="1" dirty="0" smtClean="0"/>
              <a:t>»; - «З», «</a:t>
            </a:r>
            <a:r>
              <a:rPr lang="ru-RU" sz="1600" b="1" dirty="0" err="1" smtClean="0"/>
              <a:t>Зь</a:t>
            </a:r>
            <a:r>
              <a:rPr lang="ru-RU" sz="1600" b="1" dirty="0" smtClean="0"/>
              <a:t>», «Ц»;</a:t>
            </a:r>
          </a:p>
          <a:p>
            <a:pPr>
              <a:buNone/>
            </a:pPr>
            <a:r>
              <a:rPr lang="ru-RU" sz="1600" b="1" dirty="0" smtClean="0"/>
              <a:t>         - «Л», «Ль»; - «Р», «</a:t>
            </a:r>
            <a:r>
              <a:rPr lang="ru-RU" sz="1600" b="1" dirty="0" err="1" smtClean="0"/>
              <a:t>Рь</a:t>
            </a:r>
            <a:r>
              <a:rPr lang="ru-RU" sz="1600" b="1" dirty="0" smtClean="0"/>
              <a:t>»;</a:t>
            </a:r>
          </a:p>
          <a:p>
            <a:pPr>
              <a:buNone/>
            </a:pPr>
            <a:r>
              <a:rPr lang="ru-RU" sz="1600" b="1" dirty="0" smtClean="0"/>
              <a:t>         - «Ш», «Ж»; - «Ч», «Щ». Ярославль: Академия развития, 1996.</a:t>
            </a:r>
          </a:p>
          <a:p>
            <a:r>
              <a:rPr lang="ru-RU" sz="1600" b="1" dirty="0" err="1" smtClean="0"/>
              <a:t>В.В.Коноваленко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С.В.Коноваленко</a:t>
            </a:r>
            <a:r>
              <a:rPr lang="ru-RU" sz="1600" b="1" dirty="0" smtClean="0"/>
              <a:t>. Домашняя тетрадь для закрепления произношений:</a:t>
            </a:r>
          </a:p>
          <a:p>
            <a:pPr>
              <a:buNone/>
            </a:pPr>
            <a:r>
              <a:rPr lang="ru-RU" sz="1600" b="1" dirty="0" smtClean="0"/>
              <a:t>         - свистящих звуков; - сонорных звуков; - шипящих звуков. М.: Гном – Пресс, 1998.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Развитие фонематического слуха и звукового анализа и синтеза, подготовка к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обучению грамоте.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Схемы для </a:t>
            </a:r>
            <a:r>
              <a:rPr lang="ru-RU" sz="1400" b="1" dirty="0" err="1" smtClean="0"/>
              <a:t>звуко</a:t>
            </a:r>
            <a:r>
              <a:rPr lang="ru-RU" sz="1400" b="1" dirty="0" smtClean="0"/>
              <a:t> – слогового анализа слов.</a:t>
            </a:r>
          </a:p>
          <a:p>
            <a:r>
              <a:rPr lang="ru-RU" sz="1400" b="1" dirty="0" smtClean="0"/>
              <a:t>Схемы для разбора предложений.</a:t>
            </a:r>
          </a:p>
          <a:p>
            <a:r>
              <a:rPr lang="ru-RU" sz="1400" b="1" dirty="0" smtClean="0"/>
              <a:t>Индивидуальные кассы с буквами.</a:t>
            </a:r>
          </a:p>
          <a:p>
            <a:r>
              <a:rPr lang="ru-RU" sz="1400" b="1" dirty="0" smtClean="0"/>
              <a:t>Схема для характеристики звуков.</a:t>
            </a:r>
          </a:p>
          <a:p>
            <a:r>
              <a:rPr lang="ru-RU" sz="1400" b="1" dirty="0" smtClean="0"/>
              <a:t>Демонстрационные таблицы для обучения грамоте и развития техники чтения у старших</a:t>
            </a:r>
          </a:p>
          <a:p>
            <a:pPr>
              <a:buNone/>
            </a:pPr>
            <a:r>
              <a:rPr lang="ru-RU" sz="1400" b="1" dirty="0" smtClean="0"/>
              <a:t>          дошкольников.</a:t>
            </a:r>
          </a:p>
          <a:p>
            <a:r>
              <a:rPr lang="ru-RU" sz="1400" b="1" dirty="0" smtClean="0"/>
              <a:t>Карточки «Определи место звука».</a:t>
            </a:r>
          </a:p>
          <a:p>
            <a:r>
              <a:rPr lang="ru-RU" sz="1400" b="1" dirty="0" smtClean="0"/>
              <a:t>Предметные картинки для выделения звука из слова (в разных позициях).</a:t>
            </a:r>
          </a:p>
          <a:p>
            <a:r>
              <a:rPr lang="ru-RU" sz="1400" b="1" dirty="0" smtClean="0"/>
              <a:t>«</a:t>
            </a:r>
            <a:r>
              <a:rPr lang="ru-RU" sz="1400" b="1" dirty="0" err="1" smtClean="0"/>
              <a:t>Светофорчики</a:t>
            </a:r>
            <a:r>
              <a:rPr lang="ru-RU" sz="1400" b="1" dirty="0" smtClean="0"/>
              <a:t>» для определения мягкого и твердого согласного.</a:t>
            </a:r>
          </a:p>
          <a:p>
            <a:r>
              <a:rPr lang="ru-RU" sz="1400" b="1" dirty="0" smtClean="0"/>
              <a:t>Схемы предлогов.</a:t>
            </a:r>
          </a:p>
          <a:p>
            <a:r>
              <a:rPr lang="ru-RU" sz="1400" b="1" dirty="0" smtClean="0"/>
              <a:t>Схемы приставочных глаголов»</a:t>
            </a:r>
          </a:p>
          <a:p>
            <a:r>
              <a:rPr lang="ru-RU" sz="1400" b="1" dirty="0" smtClean="0"/>
              <a:t>Дидактическая игра «Засели домик».</a:t>
            </a:r>
          </a:p>
          <a:p>
            <a:r>
              <a:rPr lang="ru-RU" sz="1400" b="1" dirty="0" smtClean="0"/>
              <a:t>Дидактическая игра «Что я сделал?».</a:t>
            </a:r>
          </a:p>
          <a:p>
            <a:r>
              <a:rPr lang="ru-RU" sz="1400" b="1" dirty="0" smtClean="0"/>
              <a:t>Дидактическая игра «Слоговой поезд».</a:t>
            </a:r>
          </a:p>
          <a:p>
            <a:r>
              <a:rPr lang="ru-RU" sz="1400" b="1" dirty="0" smtClean="0"/>
              <a:t> Игра «Слово рассыпалось».</a:t>
            </a:r>
          </a:p>
          <a:p>
            <a:r>
              <a:rPr lang="ru-RU" sz="1400" b="1" dirty="0" smtClean="0"/>
              <a:t>Игра</a:t>
            </a:r>
            <a:r>
              <a:rPr lang="en-US" sz="1400" b="1" dirty="0" smtClean="0"/>
              <a:t> </a:t>
            </a:r>
            <a:r>
              <a:rPr lang="ru-RU" sz="1400" b="1" dirty="0" smtClean="0"/>
              <a:t>«Допиши, заштрихуй, обведи, вычеркни букву».</a:t>
            </a:r>
          </a:p>
          <a:p>
            <a:r>
              <a:rPr lang="ru-RU" sz="1400" b="1" dirty="0" smtClean="0"/>
              <a:t>Доска настенная (большая)- магнитно –маркерная, магниты, маркеры.</a:t>
            </a:r>
          </a:p>
          <a:p>
            <a:endParaRPr lang="ru-RU" sz="1400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</a:rPr>
              <a:t>Список литературы: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Е.В.Колесникова. Программа «От звука к букве». М.: </a:t>
            </a:r>
            <a:r>
              <a:rPr lang="ru-RU" sz="1400" b="1" dirty="0" err="1" smtClean="0"/>
              <a:t>Ювента</a:t>
            </a:r>
            <a:r>
              <a:rPr lang="ru-RU" sz="1400" b="1" dirty="0" smtClean="0"/>
              <a:t>, 2010.</a:t>
            </a:r>
          </a:p>
          <a:p>
            <a:r>
              <a:rPr lang="ru-RU" sz="1400" b="1" dirty="0" smtClean="0"/>
              <a:t>Ю.С.Шестопалова. Подготовка к обучению грамоте старших дошкольников». СПб.: Детство – Пресс, 2012.</a:t>
            </a:r>
          </a:p>
          <a:p>
            <a:r>
              <a:rPr lang="ru-RU" sz="1400" b="1" dirty="0" err="1" smtClean="0"/>
              <a:t>Е.Ф.Бортникова</a:t>
            </a:r>
            <a:r>
              <a:rPr lang="ru-RU" sz="1400" b="1" dirty="0" smtClean="0"/>
              <a:t>. Обучение грамоте. Екатеринбург. «</a:t>
            </a:r>
            <a:r>
              <a:rPr lang="ru-RU" sz="1400" b="1" dirty="0" err="1" smtClean="0"/>
              <a:t>Литур</a:t>
            </a:r>
            <a:r>
              <a:rPr lang="ru-RU" sz="1400" b="1" dirty="0" smtClean="0"/>
              <a:t> – </a:t>
            </a:r>
            <a:r>
              <a:rPr lang="ru-RU" sz="1400" b="1" dirty="0" err="1" smtClean="0"/>
              <a:t>олт</a:t>
            </a:r>
            <a:r>
              <a:rPr lang="ru-RU" sz="1400" b="1" dirty="0" smtClean="0"/>
              <a:t>», 2012.</a:t>
            </a:r>
          </a:p>
          <a:p>
            <a:r>
              <a:rPr lang="ru-RU" sz="1400" b="1" dirty="0" err="1" smtClean="0"/>
              <a:t>В.В.Коноваленко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С.В.Коноваленко</a:t>
            </a:r>
            <a:r>
              <a:rPr lang="ru-RU" sz="1400" b="1" dirty="0" smtClean="0"/>
              <a:t>. Фронтальные логопедические занятия в подготовительной группе для детей с ФФН. М.: Гном и Д, 1998.</a:t>
            </a:r>
          </a:p>
          <a:p>
            <a:r>
              <a:rPr lang="ru-RU" sz="1400" b="1" dirty="0" err="1" smtClean="0"/>
              <a:t>И.Н.Моргачева</a:t>
            </a:r>
            <a:r>
              <a:rPr lang="ru-RU" sz="1400" b="1" dirty="0" smtClean="0"/>
              <a:t>. Ребенок в пространстве. Подготовка дошкольников с ОНР к обучению письму посредством развития пространственных представлений. СПб.: Детство – Пресс, 2009.</a:t>
            </a:r>
          </a:p>
          <a:p>
            <a:r>
              <a:rPr lang="ru-RU" sz="1400" b="1" dirty="0" err="1" smtClean="0"/>
              <a:t>Е.А.Пожиленко</a:t>
            </a:r>
            <a:r>
              <a:rPr lang="ru-RU" sz="1400" b="1" dirty="0" smtClean="0"/>
              <a:t>. Волшебный мир звуков и слов. М.: </a:t>
            </a:r>
            <a:r>
              <a:rPr lang="ru-RU" sz="1400" b="1" dirty="0" err="1" smtClean="0"/>
              <a:t>Владос</a:t>
            </a:r>
            <a:r>
              <a:rPr lang="ru-RU" sz="1400" b="1" dirty="0" smtClean="0"/>
              <a:t>, 1999.</a:t>
            </a:r>
          </a:p>
          <a:p>
            <a:r>
              <a:rPr lang="ru-RU" sz="1400" b="1" dirty="0" err="1" smtClean="0"/>
              <a:t>Л.Я.Гадасина</a:t>
            </a:r>
            <a:r>
              <a:rPr lang="ru-RU" sz="1400" b="1" dirty="0" smtClean="0"/>
              <a:t>, О.Г.Ивановская. Звуки на все руки. СПб.: Детство – Пресс, 1999.</a:t>
            </a:r>
          </a:p>
          <a:p>
            <a:r>
              <a:rPr lang="ru-RU" sz="1400" b="1" dirty="0" smtClean="0"/>
              <a:t>Н.С. </a:t>
            </a:r>
            <a:r>
              <a:rPr lang="ru-RU" sz="1400" b="1" dirty="0" err="1" smtClean="0"/>
              <a:t>Четвертушкина</a:t>
            </a:r>
            <a:r>
              <a:rPr lang="ru-RU" sz="1400" b="1" dirty="0" smtClean="0"/>
              <a:t>. Слоговая структура слова. Система коррекционных упражнений для детей 5 – 7 лет. М.: Гном – Пресс, 2001.</a:t>
            </a:r>
          </a:p>
          <a:p>
            <a:r>
              <a:rPr lang="ru-RU" sz="1400" b="1" dirty="0" smtClean="0"/>
              <a:t>Т.А.Ткаченко. Совершенствование навыков звукового анализа и обучение грамоте. М.: </a:t>
            </a:r>
            <a:r>
              <a:rPr lang="ru-RU" sz="1400" b="1" dirty="0" err="1" smtClean="0"/>
              <a:t>Эгси</a:t>
            </a:r>
            <a:r>
              <a:rPr lang="ru-RU" sz="1400" b="1" dirty="0" smtClean="0"/>
              <a:t>, 1999.</a:t>
            </a:r>
          </a:p>
          <a:p>
            <a:r>
              <a:rPr lang="ru-RU" sz="1400" b="1" dirty="0" smtClean="0"/>
              <a:t>С.В.Васильева, Н.В.Соколова. Логопедические игры для дошкольников. М.: Школа – Пресс, 1999.</a:t>
            </a:r>
          </a:p>
          <a:p>
            <a:r>
              <a:rPr lang="ru-RU" sz="1400" b="1" dirty="0" smtClean="0"/>
              <a:t>Е.В.Новикова. Секреты предлогов и падежей. М.: Гном и Д, 2001.</a:t>
            </a:r>
          </a:p>
          <a:p>
            <a:r>
              <a:rPr lang="ru-RU" sz="1400" b="1" dirty="0" err="1" smtClean="0"/>
              <a:t>В.В.Коноваленко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С.В.Коноваленко</a:t>
            </a:r>
            <a:r>
              <a:rPr lang="ru-RU" sz="1400" b="1" dirty="0" smtClean="0"/>
              <a:t>. Парные звонкие и глухие согласные В – Ф. М.: Гном и Д, 2009.</a:t>
            </a:r>
          </a:p>
          <a:p>
            <a:r>
              <a:rPr lang="ru-RU" sz="1400" b="1" dirty="0" smtClean="0"/>
              <a:t>Е.В.Новикова. Артикуляция звуков в графическом изображении. М.: Гном и Д, 2000.</a:t>
            </a:r>
          </a:p>
          <a:p>
            <a:r>
              <a:rPr lang="ru-RU" sz="1400" b="1" dirty="0" smtClean="0"/>
              <a:t>Е.И.Соколова. Звуки и буквы. М.: </a:t>
            </a:r>
            <a:r>
              <a:rPr lang="ru-RU" sz="1400" b="1" dirty="0" err="1" smtClean="0"/>
              <a:t>Эксмо</a:t>
            </a:r>
            <a:r>
              <a:rPr lang="ru-RU" sz="1400" b="1" dirty="0" smtClean="0"/>
              <a:t>, 2011.</a:t>
            </a:r>
            <a:endParaRPr lang="ru-RU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О себе: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</a:t>
            </a:r>
            <a:r>
              <a:rPr lang="ru-RU" b="1" i="1" u="sng" dirty="0" smtClean="0">
                <a:solidFill>
                  <a:srgbClr val="7030A0"/>
                </a:solidFill>
              </a:rPr>
              <a:t>Ф.И.О.: </a:t>
            </a:r>
            <a:r>
              <a:rPr lang="ru-RU" b="1" i="1" dirty="0" smtClean="0">
                <a:solidFill>
                  <a:srgbClr val="7030A0"/>
                </a:solidFill>
              </a:rPr>
              <a:t>Миловидова Ольга Владимировна;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Год и дата рождения: </a:t>
            </a:r>
            <a:r>
              <a:rPr lang="ru-RU" b="1" i="1" dirty="0" smtClean="0">
                <a:solidFill>
                  <a:srgbClr val="7030A0"/>
                </a:solidFill>
              </a:rPr>
              <a:t>15.10.1973г.;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Занимаемая должность: </a:t>
            </a:r>
            <a:r>
              <a:rPr lang="ru-RU" b="1" i="1" dirty="0" smtClean="0">
                <a:solidFill>
                  <a:srgbClr val="7030A0"/>
                </a:solidFill>
              </a:rPr>
              <a:t>учитель-логопед;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Сведения об образовании: </a:t>
            </a:r>
            <a:r>
              <a:rPr lang="ru-RU" b="1" i="1" dirty="0" smtClean="0">
                <a:solidFill>
                  <a:srgbClr val="7030A0"/>
                </a:solidFill>
              </a:rPr>
              <a:t>Московский </a:t>
            </a:r>
            <a:r>
              <a:rPr lang="ru-RU" b="1" i="1" dirty="0" err="1" smtClean="0">
                <a:solidFill>
                  <a:srgbClr val="7030A0"/>
                </a:solidFill>
              </a:rPr>
              <a:t>психолого</a:t>
            </a:r>
            <a:r>
              <a:rPr lang="ru-RU" b="1" i="1" dirty="0" smtClean="0">
                <a:solidFill>
                  <a:srgbClr val="7030A0"/>
                </a:solidFill>
              </a:rPr>
              <a:t> – социальный институт. Присуждена квалификация. </a:t>
            </a:r>
            <a:r>
              <a:rPr lang="ru-RU" b="1" i="1" dirty="0">
                <a:solidFill>
                  <a:srgbClr val="7030A0"/>
                </a:solidFill>
              </a:rPr>
              <a:t>У</a:t>
            </a:r>
            <a:r>
              <a:rPr lang="ru-RU" b="1" i="1" dirty="0" smtClean="0">
                <a:solidFill>
                  <a:srgbClr val="7030A0"/>
                </a:solidFill>
              </a:rPr>
              <a:t>читель-логопед. Специальный психолог.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Стаж работы: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а) общий </a:t>
            </a:r>
            <a:r>
              <a:rPr lang="ru-RU" b="1" i="1" dirty="0" smtClean="0">
                <a:solidFill>
                  <a:srgbClr val="7030A0"/>
                </a:solidFill>
              </a:rPr>
              <a:t>2</a:t>
            </a:r>
            <a:r>
              <a:rPr lang="en-US" b="1" i="1" dirty="0" smtClean="0">
                <a:solidFill>
                  <a:srgbClr val="7030A0"/>
                </a:solidFill>
              </a:rPr>
              <a:t>3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года;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б) общий педагогический стаж </a:t>
            </a:r>
            <a:r>
              <a:rPr lang="en-US" b="1" i="1" dirty="0" smtClean="0">
                <a:solidFill>
                  <a:srgbClr val="7030A0"/>
                </a:solidFill>
              </a:rPr>
              <a:t>20</a:t>
            </a:r>
            <a:r>
              <a:rPr lang="ru-RU" b="1" i="1" dirty="0" smtClean="0">
                <a:solidFill>
                  <a:srgbClr val="7030A0"/>
                </a:solidFill>
              </a:rPr>
              <a:t>.5 </a:t>
            </a:r>
            <a:r>
              <a:rPr lang="ru-RU" b="1" i="1" dirty="0" smtClean="0">
                <a:solidFill>
                  <a:srgbClr val="7030A0"/>
                </a:solidFill>
              </a:rPr>
              <a:t>лет;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в) стаж работы по специальности- </a:t>
            </a:r>
            <a:r>
              <a:rPr lang="ru-RU" b="1" i="1" dirty="0" smtClean="0">
                <a:solidFill>
                  <a:srgbClr val="7030A0"/>
                </a:solidFill>
              </a:rPr>
              <a:t>1</a:t>
            </a:r>
            <a:r>
              <a:rPr lang="en-US" b="1" i="1" dirty="0" smtClean="0">
                <a:solidFill>
                  <a:srgbClr val="7030A0"/>
                </a:solidFill>
              </a:rPr>
              <a:t>7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лет;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Квалификационная категория: </a:t>
            </a:r>
            <a:r>
              <a:rPr lang="ru-RU" b="1" i="1" dirty="0" smtClean="0">
                <a:solidFill>
                  <a:srgbClr val="7030A0"/>
                </a:solidFill>
              </a:rPr>
              <a:t>высшая;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u="sng" dirty="0" smtClean="0">
                <a:solidFill>
                  <a:srgbClr val="7030A0"/>
                </a:solidFill>
              </a:rPr>
              <a:t>Место работы: </a:t>
            </a:r>
            <a:r>
              <a:rPr lang="ru-RU" b="1" i="1" dirty="0" smtClean="0">
                <a:solidFill>
                  <a:srgbClr val="7030A0"/>
                </a:solidFill>
              </a:rPr>
              <a:t>Детский сад  №155 г.Твери </a:t>
            </a:r>
            <a:r>
              <a:rPr lang="ru-RU" b="1" i="1" dirty="0" err="1" smtClean="0">
                <a:solidFill>
                  <a:srgbClr val="7030A0"/>
                </a:solidFill>
              </a:rPr>
              <a:t>общеразвивающего</a:t>
            </a:r>
            <a:r>
              <a:rPr lang="ru-RU" b="1" i="1" dirty="0" smtClean="0">
                <a:solidFill>
                  <a:srgbClr val="7030A0"/>
                </a:solidFill>
              </a:rPr>
              <a:t> вида с приоритетным осуществлением деятельности по познавательно – речевому направлению развития детей, муниципальное дошкольное образовательное учреждение.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400" b="1" dirty="0" smtClean="0"/>
              <a:t>Е.В.Колесникова. От слова к звуку. М.: </a:t>
            </a:r>
            <a:r>
              <a:rPr lang="ru-RU" sz="1400" b="1" dirty="0" err="1" smtClean="0"/>
              <a:t>Ювента</a:t>
            </a:r>
            <a:r>
              <a:rPr lang="ru-RU" sz="1400" b="1" dirty="0" smtClean="0"/>
              <a:t>, 1999.</a:t>
            </a:r>
            <a:br>
              <a:rPr lang="ru-RU" sz="1400" b="1" dirty="0" smtClean="0"/>
            </a:br>
            <a:r>
              <a:rPr lang="ru-RU" sz="1400" b="1" dirty="0" smtClean="0"/>
              <a:t>  Т.А.Ткаченко. Специальные символы в подготовке детей 4 лет к обучению грамоте. М.: Гном и Д,2000.</a:t>
            </a:r>
            <a:br>
              <a:rPr lang="ru-RU" sz="1400" b="1" dirty="0" smtClean="0"/>
            </a:br>
            <a:r>
              <a:rPr lang="ru-RU" sz="1400" b="1" dirty="0" smtClean="0"/>
              <a:t>  М.А.Леонова, Л.М.Крапивина. Первые шаги в страну звуков и букв. М.: Школа – Пресс, 1999.</a:t>
            </a:r>
            <a:br>
              <a:rPr lang="ru-RU" sz="1400" b="1" dirty="0" smtClean="0"/>
            </a:br>
            <a:r>
              <a:rPr lang="ru-RU" sz="1400" b="1" dirty="0" smtClean="0"/>
              <a:t>  </a:t>
            </a:r>
            <a:r>
              <a:rPr lang="ru-RU" sz="1400" b="1" dirty="0" err="1" smtClean="0"/>
              <a:t>В.А.Егупова</a:t>
            </a:r>
            <a:r>
              <a:rPr lang="ru-RU" sz="1400" b="1" dirty="0" smtClean="0"/>
              <a:t>. С.В.Пятак. Учимся по слогам. М.: </a:t>
            </a:r>
            <a:r>
              <a:rPr lang="ru-RU" sz="1400" b="1" dirty="0" err="1" smtClean="0"/>
              <a:t>Эксмо</a:t>
            </a:r>
            <a:r>
              <a:rPr lang="ru-RU" sz="1400" b="1" dirty="0" smtClean="0"/>
              <a:t>, 2011.</a:t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err="1" smtClean="0"/>
              <a:t>Т.В.Чупина</a:t>
            </a:r>
            <a:r>
              <a:rPr lang="ru-RU" sz="1400" b="1" dirty="0" smtClean="0"/>
              <a:t>. Учимся читать с АБВГ </a:t>
            </a:r>
            <a:r>
              <a:rPr lang="ru-RU" sz="1400" b="1" dirty="0" err="1" smtClean="0"/>
              <a:t>Дейкой</a:t>
            </a:r>
            <a:r>
              <a:rPr lang="ru-RU" sz="1400" b="1" dirty="0" smtClean="0"/>
              <a:t>. М.: </a:t>
            </a:r>
            <a:r>
              <a:rPr lang="ru-RU" sz="1400" b="1" dirty="0" err="1" smtClean="0"/>
              <a:t>Астрель</a:t>
            </a:r>
            <a:r>
              <a:rPr lang="ru-RU" sz="1400" b="1" dirty="0" smtClean="0"/>
              <a:t>, 2009.</a:t>
            </a:r>
          </a:p>
          <a:p>
            <a:r>
              <a:rPr lang="ru-RU" sz="1400" b="1" dirty="0" smtClean="0"/>
              <a:t>И.И.Каширина, </a:t>
            </a:r>
            <a:r>
              <a:rPr lang="ru-RU" sz="1400" b="1" dirty="0" err="1" smtClean="0"/>
              <a:t>Н.А.Костылева</a:t>
            </a:r>
            <a:r>
              <a:rPr lang="ru-RU" sz="1400" b="1" dirty="0" smtClean="0"/>
              <a:t>. Где, куда, откуда или Котенок Пух и его друзья. М.: Институт практической психологии, !((*.</a:t>
            </a:r>
          </a:p>
          <a:p>
            <a:r>
              <a:rPr lang="ru-RU" sz="1400" b="1" dirty="0" err="1" smtClean="0"/>
              <a:t>Р.Н.Бунеева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Е.В.Бунеева</a:t>
            </a:r>
            <a:r>
              <a:rPr lang="ru-RU" sz="1400" b="1" dirty="0" smtClean="0"/>
              <a:t>, Т.Р.Кислова. По дороге к азбуке. М.: </a:t>
            </a:r>
            <a:r>
              <a:rPr lang="ru-RU" sz="1400" b="1" dirty="0" err="1" smtClean="0"/>
              <a:t>Баласс</a:t>
            </a:r>
            <a:r>
              <a:rPr lang="ru-RU" sz="1400" b="1" dirty="0" smtClean="0"/>
              <a:t> 2010.</a:t>
            </a:r>
          </a:p>
          <a:p>
            <a:r>
              <a:rPr lang="ru-RU" sz="1400" b="1" dirty="0" err="1" smtClean="0"/>
              <a:t>Н.С.Четвертушкина</a:t>
            </a:r>
            <a:r>
              <a:rPr lang="ru-RU" sz="1400" b="1" dirty="0" smtClean="0"/>
              <a:t>. Слоговая структура слова: система коррекционных упражнений для детей 5 – 7 лет. Картинный материал. М.: Гном и Д, 2001.</a:t>
            </a:r>
          </a:p>
          <a:p>
            <a:r>
              <a:rPr lang="ru-RU" sz="1400" b="1" dirty="0" smtClean="0"/>
              <a:t>Т.А.Ткаченко. Коррекция нарушений слоговой структуры слова. М.: Гном и Д, 2001.Н.С.Жукова. Букварь. М.: </a:t>
            </a:r>
            <a:r>
              <a:rPr lang="ru-RU" sz="1400" b="1" dirty="0" err="1" smtClean="0"/>
              <a:t>Эксмо</a:t>
            </a:r>
            <a:r>
              <a:rPr lang="ru-RU" sz="1400" b="1" dirty="0" smtClean="0"/>
              <a:t>, 2012.</a:t>
            </a:r>
          </a:p>
          <a:p>
            <a:r>
              <a:rPr lang="ru-RU" sz="1400" b="1" dirty="0" err="1" smtClean="0"/>
              <a:t>Н.М.Сергина</a:t>
            </a:r>
            <a:r>
              <a:rPr lang="ru-RU" sz="1400" b="1" dirty="0" smtClean="0"/>
              <a:t>, Т.С.Кот. Азбука. М.: АСТ, 1998.</a:t>
            </a:r>
          </a:p>
          <a:p>
            <a:r>
              <a:rPr lang="ru-RU" sz="1400" b="1" dirty="0" err="1" smtClean="0"/>
              <a:t>Н.П.Кочугова</a:t>
            </a:r>
            <a:r>
              <a:rPr lang="ru-RU" sz="1400" b="1" dirty="0" smtClean="0"/>
              <a:t>. Звукосочетания. Звуки и буквы. Односложные слова. М.: </a:t>
            </a:r>
            <a:r>
              <a:rPr lang="ru-RU" sz="1400" b="1" dirty="0" err="1" smtClean="0"/>
              <a:t>Аркти</a:t>
            </a:r>
            <a:r>
              <a:rPr lang="ru-RU" sz="1400" b="1" dirty="0" smtClean="0"/>
              <a:t>, 2001.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r>
              <a:rPr lang="ru-RU" sz="1400" b="1" dirty="0" smtClean="0"/>
              <a:t>«Обучение грамоте, чтению методом </a:t>
            </a:r>
            <a:r>
              <a:rPr lang="ru-RU" sz="1400" b="1" dirty="0" err="1" smtClean="0"/>
              <a:t>Д.Б.Эльконина</a:t>
            </a:r>
            <a:r>
              <a:rPr lang="ru-RU" sz="1400" b="1" dirty="0" smtClean="0"/>
              <a:t>».</a:t>
            </a:r>
          </a:p>
          <a:p>
            <a:r>
              <a:rPr lang="ru-RU" sz="1400" b="1" dirty="0" smtClean="0"/>
              <a:t>«Роль фонематических процессов в подготовке к обучению грамоте».</a:t>
            </a:r>
          </a:p>
          <a:p>
            <a:r>
              <a:rPr lang="ru-RU" sz="1400" b="1" dirty="0" smtClean="0"/>
              <a:t>«Пишу без ошибок».</a:t>
            </a:r>
          </a:p>
          <a:p>
            <a:r>
              <a:rPr lang="ru-RU" sz="1400" b="1" dirty="0" smtClean="0"/>
              <a:t>«Обучение детей </a:t>
            </a:r>
            <a:r>
              <a:rPr lang="ru-RU" sz="1400" b="1" dirty="0" err="1" smtClean="0"/>
              <a:t>звуко</a:t>
            </a:r>
            <a:r>
              <a:rPr lang="ru-RU" sz="1400" b="1" dirty="0" smtClean="0"/>
              <a:t> – слоговому анализу и синтезу».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Развитие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лексико</a:t>
            </a:r>
            <a:r>
              <a:rPr lang="ru-RU" sz="3200" b="1" i="1" dirty="0" smtClean="0">
                <a:solidFill>
                  <a:srgbClr val="FF0000"/>
                </a:solidFill>
              </a:rPr>
              <a:t> – грамматического строя и связной речи.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b="1" dirty="0" smtClean="0"/>
              <a:t>Дидактический материал для развития лексико-грамматических категорий по лексическим темам</a:t>
            </a:r>
          </a:p>
          <a:p>
            <a:pPr>
              <a:buNone/>
            </a:pPr>
            <a:r>
              <a:rPr lang="ru-RU" sz="1400" b="1" dirty="0" smtClean="0"/>
              <a:t>       (в папках)- наборы.</a:t>
            </a:r>
          </a:p>
          <a:p>
            <a:r>
              <a:rPr lang="ru-RU" sz="1400" b="1" dirty="0" smtClean="0"/>
              <a:t>Картотека игровых упражнений по лексическим темам (в папках).</a:t>
            </a:r>
          </a:p>
          <a:p>
            <a:r>
              <a:rPr lang="ru-RU" sz="1400" b="1" dirty="0" smtClean="0"/>
              <a:t>Систематизированный иллюстративный материал, подобранный с учётом лексических тем –</a:t>
            </a:r>
          </a:p>
          <a:p>
            <a:pPr>
              <a:buNone/>
            </a:pPr>
            <a:r>
              <a:rPr lang="ru-RU" sz="1400" b="1" dirty="0" smtClean="0"/>
              <a:t>         в книгах.</a:t>
            </a:r>
          </a:p>
          <a:p>
            <a:r>
              <a:rPr lang="ru-RU" sz="1400" b="1" dirty="0" smtClean="0"/>
              <a:t>« Наши мамы, наши папы».</a:t>
            </a:r>
          </a:p>
          <a:p>
            <a:r>
              <a:rPr lang="ru-RU" sz="1400" b="1" dirty="0" smtClean="0"/>
              <a:t>«Четвертый лишний» (картинный материал).</a:t>
            </a:r>
          </a:p>
          <a:p>
            <a:r>
              <a:rPr lang="ru-RU" sz="1400" b="1" dirty="0" smtClean="0"/>
              <a:t>Наборы сюжетных картинок для составления простых предложений.</a:t>
            </a:r>
          </a:p>
          <a:p>
            <a:r>
              <a:rPr lang="ru-RU" sz="1400" b="1" dirty="0" smtClean="0"/>
              <a:t>Наглядно –дидактическое пособие. Грамматика в картинках «Говори правильно».</a:t>
            </a:r>
          </a:p>
          <a:p>
            <a:r>
              <a:rPr lang="ru-RU" sz="1400" b="1" dirty="0" smtClean="0"/>
              <a:t>Лото «Шесть картинок» для детей 5 – 9 лет.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«Животные и их детеныши».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«Чей хвост, чья голова?»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«Кто где живет».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«Что забыл нарисовать художник?»</a:t>
            </a:r>
          </a:p>
          <a:p>
            <a:r>
              <a:rPr lang="ru-RU" sz="1400" b="1" dirty="0" err="1" smtClean="0"/>
              <a:t>Дид</a:t>
            </a:r>
            <a:r>
              <a:rPr lang="ru-RU" sz="1400" b="1" dirty="0" smtClean="0"/>
              <a:t> игра «Какой? Какая? Какое? Какие?»</a:t>
            </a:r>
          </a:p>
          <a:p>
            <a:r>
              <a:rPr lang="ru-RU" sz="1400" b="1" dirty="0" err="1" smtClean="0"/>
              <a:t>Дид</a:t>
            </a:r>
            <a:r>
              <a:rPr lang="ru-RU" sz="1400" b="1" dirty="0" smtClean="0"/>
              <a:t>. Игра «Мой, моя, моё, мои».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«Количественные числительные 1, 4, 5 + существительное»</a:t>
            </a:r>
          </a:p>
          <a:p>
            <a:r>
              <a:rPr lang="ru-RU" sz="1400" b="1" dirty="0" err="1" smtClean="0"/>
              <a:t>Дид.игра</a:t>
            </a:r>
            <a:r>
              <a:rPr lang="ru-RU" sz="1400" b="1" dirty="0" smtClean="0"/>
              <a:t> «Скажи наоборот».</a:t>
            </a:r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«Составь рассказ».</a:t>
            </a:r>
          </a:p>
          <a:p>
            <a:pPr>
              <a:buFontTx/>
              <a:buChar char="-"/>
            </a:pPr>
            <a:r>
              <a:rPr lang="ru-RU" sz="1600" b="1" dirty="0" smtClean="0"/>
              <a:t>Нашли ежа.</a:t>
            </a:r>
          </a:p>
          <a:p>
            <a:pPr>
              <a:buFontTx/>
              <a:buChar char="-"/>
            </a:pPr>
            <a:r>
              <a:rPr lang="ru-RU" sz="1600" b="1" dirty="0" smtClean="0"/>
              <a:t>Собака и вороны.</a:t>
            </a:r>
          </a:p>
          <a:p>
            <a:pPr>
              <a:buFontTx/>
              <a:buChar char="-"/>
            </a:pPr>
            <a:r>
              <a:rPr lang="ru-RU" sz="1600" b="1" dirty="0" smtClean="0"/>
              <a:t>Доигрались!</a:t>
            </a:r>
          </a:p>
          <a:p>
            <a:pPr>
              <a:buFontTx/>
              <a:buChar char="-"/>
            </a:pPr>
            <a:r>
              <a:rPr lang="ru-RU" sz="1600" b="1" dirty="0" smtClean="0"/>
              <a:t>Просто старушка.</a:t>
            </a:r>
          </a:p>
          <a:p>
            <a:pPr>
              <a:buFontTx/>
              <a:buChar char="-"/>
            </a:pPr>
            <a:r>
              <a:rPr lang="ru-RU" sz="1600" b="1" dirty="0" smtClean="0"/>
              <a:t>Бобик.</a:t>
            </a:r>
          </a:p>
          <a:p>
            <a:pPr>
              <a:buFontTx/>
              <a:buChar char="-"/>
            </a:pPr>
            <a:r>
              <a:rPr lang="ru-RU" sz="1600" b="1" dirty="0" smtClean="0"/>
              <a:t>Зайка и морковка.</a:t>
            </a:r>
          </a:p>
          <a:p>
            <a:pPr>
              <a:buFontTx/>
              <a:buChar char="-"/>
            </a:pPr>
            <a:r>
              <a:rPr lang="ru-RU" sz="1600" b="1" dirty="0" smtClean="0"/>
              <a:t>Кошка и мышка.</a:t>
            </a:r>
          </a:p>
          <a:p>
            <a:pPr>
              <a:buFontTx/>
              <a:buChar char="-"/>
            </a:pPr>
            <a:r>
              <a:rPr lang="ru-RU" sz="1600" b="1" dirty="0" smtClean="0"/>
              <a:t>Весна наступила.</a:t>
            </a:r>
          </a:p>
          <a:p>
            <a:r>
              <a:rPr lang="ru-RU" sz="1600" b="1" dirty="0" err="1" smtClean="0"/>
              <a:t>В.В.Гербова</a:t>
            </a:r>
            <a:r>
              <a:rPr lang="ru-RU" sz="1600" b="1" dirty="0" smtClean="0"/>
              <a:t>. Картинки по развитию речи для детей старшего возраста.</a:t>
            </a:r>
          </a:p>
          <a:p>
            <a:r>
              <a:rPr lang="ru-RU" sz="1600" b="1" dirty="0" err="1" smtClean="0"/>
              <a:t>В.Сутеев</a:t>
            </a:r>
            <a:r>
              <a:rPr lang="ru-RU" sz="1600" b="1" dirty="0" smtClean="0"/>
              <a:t>. Забавные истории.</a:t>
            </a:r>
          </a:p>
          <a:p>
            <a:r>
              <a:rPr lang="ru-RU" sz="1600" b="1" dirty="0" smtClean="0"/>
              <a:t>Н.А.Рыжакова. Экологическая сказка «Кто на дубе живет?»</a:t>
            </a:r>
          </a:p>
          <a:p>
            <a:r>
              <a:rPr lang="ru-RU" sz="1600" b="1" dirty="0" err="1" smtClean="0"/>
              <a:t>Н.В.Нищева</a:t>
            </a:r>
            <a:r>
              <a:rPr lang="ru-RU" sz="1600" b="1" dirty="0" smtClean="0"/>
              <a:t>. Любимые сказки.</a:t>
            </a:r>
          </a:p>
          <a:p>
            <a:r>
              <a:rPr lang="ru-RU" sz="1600" b="1" dirty="0" smtClean="0"/>
              <a:t>Сказки . Живое чтение. «Три медведя», «Гуси – лебеди» (волшебные липучки).</a:t>
            </a:r>
            <a:endParaRPr lang="ru-RU" sz="1600" dirty="0" smtClean="0"/>
          </a:p>
          <a:p>
            <a:r>
              <a:rPr lang="ru-RU" sz="1600" b="1" dirty="0" smtClean="0"/>
              <a:t>Схемы для составления описательных рассказов – </a:t>
            </a:r>
            <a:r>
              <a:rPr lang="ru-RU" sz="1600" b="1" dirty="0" err="1" smtClean="0"/>
              <a:t>мнемотаблицы</a:t>
            </a:r>
            <a:r>
              <a:rPr lang="ru-RU" sz="1600" b="1" dirty="0" smtClean="0"/>
              <a:t>.</a:t>
            </a:r>
          </a:p>
          <a:p>
            <a:endParaRPr lang="ru-RU" sz="1600" b="1" dirty="0" smtClean="0"/>
          </a:p>
          <a:p>
            <a:endParaRPr lang="ru-RU" sz="1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</a:rPr>
              <a:t>Список литературы: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400" b="1" dirty="0" smtClean="0"/>
              <a:t>Л.Н.Арефьева. Лексические темы по развитию речи детей 4 – 8 лет. М.: Творческий Центр, 2007.</a:t>
            </a:r>
          </a:p>
          <a:p>
            <a:r>
              <a:rPr lang="ru-RU" sz="1400" b="1" dirty="0" err="1" smtClean="0"/>
              <a:t>О.И.Крупенчук</a:t>
            </a:r>
            <a:r>
              <a:rPr lang="ru-RU" sz="1400" b="1" dirty="0" smtClean="0"/>
              <a:t>. Научите меня говорить правильно! СПб.: Литера, 2001.</a:t>
            </a:r>
          </a:p>
          <a:p>
            <a:r>
              <a:rPr lang="ru-RU" sz="1400" b="1" dirty="0" err="1" smtClean="0"/>
              <a:t>Т.В.Большева</a:t>
            </a:r>
            <a:r>
              <a:rPr lang="ru-RU" sz="1400" b="1" dirty="0" smtClean="0"/>
              <a:t>. Учимся по сказке. Развитие мышления у дошкольников с помощью мнемотехники. СПб.: Детство – Пресс, 2001.</a:t>
            </a:r>
          </a:p>
          <a:p>
            <a:r>
              <a:rPr lang="ru-RU" sz="1400" b="1" dirty="0" smtClean="0"/>
              <a:t>Л.В.Лебедева, Н.В.Козина, Т.С.Львова. Конспекты занятий по обучению детей пересказу с использованием опорных схем. М.: Центр педагогического образования, 2009.</a:t>
            </a:r>
          </a:p>
          <a:p>
            <a:r>
              <a:rPr lang="ru-RU" sz="1400" b="1" dirty="0" err="1" smtClean="0"/>
              <a:t>В.В.Коноваленко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С.В.Коноваленко</a:t>
            </a:r>
            <a:r>
              <a:rPr lang="ru-RU" sz="1400" b="1" dirty="0" smtClean="0"/>
              <a:t>. Формирование связной речи и развитие логического мышления у детей старшего дошкольного возраста с ОНР. М.: Гном и Д, 2001.</a:t>
            </a:r>
          </a:p>
          <a:p>
            <a:r>
              <a:rPr lang="ru-RU" sz="1400" b="1" dirty="0" err="1" smtClean="0"/>
              <a:t>В.В.Коноваленко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С.В.Коноваленко</a:t>
            </a:r>
            <a:r>
              <a:rPr lang="ru-RU" sz="1400" b="1" dirty="0" smtClean="0"/>
              <a:t>. Развитие связной речи. Фронтальные логопедические занятия по лексическим темам «Осень», «Зима», «Весна», «Человек: я, моя семья, мой дом, моя страна» для детей с ОНР. М.: «Гном и Д», 2001.</a:t>
            </a:r>
          </a:p>
          <a:p>
            <a:r>
              <a:rPr lang="ru-RU" sz="1400" b="1" dirty="0" smtClean="0"/>
              <a:t>Е.В.Кузнецова, И.А.Тихонова. Развитие и коррекция речи детей 5 – 6 лет. М.: Творческий Центр Сфера, 2004.</a:t>
            </a:r>
          </a:p>
          <a:p>
            <a:r>
              <a:rPr lang="ru-RU" sz="1400" b="1" dirty="0" smtClean="0"/>
              <a:t>Т.А.Ткаченко. Формирование </a:t>
            </a:r>
            <a:r>
              <a:rPr lang="ru-RU" sz="1400" b="1" dirty="0" err="1" smtClean="0"/>
              <a:t>лексико</a:t>
            </a:r>
            <a:r>
              <a:rPr lang="ru-RU" sz="1400" b="1" dirty="0" smtClean="0"/>
              <a:t> – грамматических представлений. М.: Гном и Д, 2001.В.П.Глухов. Формирование связной речи. М.: </a:t>
            </a:r>
            <a:r>
              <a:rPr lang="ru-RU" sz="1400" b="1" dirty="0" err="1" smtClean="0"/>
              <a:t>Аркти</a:t>
            </a:r>
            <a:r>
              <a:rPr lang="ru-RU" sz="1400" b="1" dirty="0" smtClean="0"/>
              <a:t>, 2002.</a:t>
            </a:r>
          </a:p>
          <a:p>
            <a:r>
              <a:rPr lang="ru-RU" sz="1400" b="1" dirty="0" smtClean="0"/>
              <a:t>В.К.Воробьева. Методика развития связной речи у детей с системным недоразвитием речи. М.: </a:t>
            </a:r>
            <a:r>
              <a:rPr lang="ru-RU" sz="1400" b="1" dirty="0" err="1" smtClean="0"/>
              <a:t>Астрель</a:t>
            </a:r>
            <a:r>
              <a:rPr lang="ru-RU" sz="1400" b="1" dirty="0" smtClean="0"/>
              <a:t>, 2005.</a:t>
            </a:r>
          </a:p>
          <a:p>
            <a:r>
              <a:rPr lang="ru-RU" sz="1400" b="1" dirty="0" smtClean="0"/>
              <a:t>А.Э.Симановский. Развитие творческого мышления детей. Ярославль. Гринго, 1996.</a:t>
            </a:r>
          </a:p>
          <a:p>
            <a:r>
              <a:rPr lang="ru-RU" sz="1400" b="1" dirty="0" smtClean="0"/>
              <a:t>Т.И.Ларина, </a:t>
            </a:r>
            <a:r>
              <a:rPr lang="ru-RU" sz="1400" b="1" dirty="0" err="1" smtClean="0"/>
              <a:t>Н.В.Елкина</a:t>
            </a:r>
            <a:r>
              <a:rPr lang="ru-RU" sz="1400" b="1" dirty="0" smtClean="0"/>
              <a:t>. Сказки, сказания, былины, предания. Ярославль. Академия развития, 1997.</a:t>
            </a:r>
          </a:p>
          <a:p>
            <a:r>
              <a:rPr lang="ru-RU" sz="1400" b="1" dirty="0" err="1" smtClean="0"/>
              <a:t>И.Н.Нищева</a:t>
            </a:r>
            <a:r>
              <a:rPr lang="ru-RU" sz="1400" b="1" dirty="0" smtClean="0"/>
              <a:t>. Конспекты подгрупповых логопедических занятий в подготовительной к школе группе детского сада для детей с ОНР. М.: Детство – Пресс, 2008.</a:t>
            </a:r>
          </a:p>
          <a:p>
            <a:r>
              <a:rPr lang="ru-RU" sz="1400" b="1" dirty="0" smtClean="0"/>
              <a:t>О.Г.Ивановская, </a:t>
            </a:r>
            <a:r>
              <a:rPr lang="ru-RU" sz="1400" b="1" dirty="0" err="1" smtClean="0"/>
              <a:t>Л.Я.Гадасина</a:t>
            </a:r>
            <a:r>
              <a:rPr lang="ru-RU" sz="1400" b="1" dirty="0" smtClean="0"/>
              <a:t>, С.Ф.Савченко. Занятия с логопедом по обучению связной речи на основе разрезных картинок. СПб.: </a:t>
            </a:r>
            <a:r>
              <a:rPr lang="ru-RU" sz="1400" b="1" dirty="0" err="1" smtClean="0"/>
              <a:t>Каро</a:t>
            </a:r>
            <a:r>
              <a:rPr lang="ru-RU" sz="1400" b="1" dirty="0" smtClean="0"/>
              <a:t>, 1999.</a:t>
            </a:r>
            <a:endParaRPr lang="ru-RU" sz="14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400" b="1" dirty="0" err="1" smtClean="0"/>
              <a:t>С.В.Бойкова</a:t>
            </a:r>
            <a:r>
              <a:rPr lang="ru-RU" sz="1400" b="1" dirty="0" smtClean="0"/>
              <a:t>. Занятия с логопедом по развитию связной речи у детей 5-7 лет. СПб.: </a:t>
            </a:r>
            <a:r>
              <a:rPr lang="ru-RU" sz="1400" b="1" dirty="0" err="1" smtClean="0"/>
              <a:t>Каро</a:t>
            </a:r>
            <a:r>
              <a:rPr lang="ru-RU" sz="1400" b="1" dirty="0" smtClean="0"/>
              <a:t>, 2010.</a:t>
            </a:r>
            <a:br>
              <a:rPr lang="ru-RU" sz="1400" b="1" dirty="0" smtClean="0"/>
            </a:br>
            <a:r>
              <a:rPr lang="ru-RU" sz="1400" b="1" dirty="0" smtClean="0"/>
              <a:t>  </a:t>
            </a:r>
            <a:r>
              <a:rPr lang="ru-RU" sz="1400" b="1" dirty="0" err="1" smtClean="0"/>
              <a:t>Н.В.Нищева</a:t>
            </a:r>
            <a:r>
              <a:rPr lang="ru-RU" sz="1400" b="1" dirty="0" smtClean="0"/>
              <a:t>. Разноцветные сказки. СПб.: Детство – Пресс, 1999.</a:t>
            </a:r>
            <a:br>
              <a:rPr lang="ru-RU" sz="1400" b="1" dirty="0" smtClean="0"/>
            </a:br>
            <a:r>
              <a:rPr lang="ru-RU" sz="1400" b="1" dirty="0" smtClean="0"/>
              <a:t>  </a:t>
            </a:r>
            <a:r>
              <a:rPr lang="ru-RU" sz="1400" b="1" dirty="0" err="1" smtClean="0"/>
              <a:t>Н.Н.Гусарова</a:t>
            </a:r>
            <a:r>
              <a:rPr lang="ru-RU" sz="1400" b="1" dirty="0" smtClean="0"/>
              <a:t>. Беседы по картинке. Времена года. СПб.: Детство – Пресс, 1999.</a:t>
            </a:r>
            <a:br>
              <a:rPr lang="ru-RU" sz="1400" b="1" dirty="0" smtClean="0"/>
            </a:br>
            <a:r>
              <a:rPr lang="ru-RU" sz="1400" b="1" dirty="0" smtClean="0"/>
              <a:t>  Л.Н.Зуева, </a:t>
            </a:r>
            <a:r>
              <a:rPr lang="ru-RU" sz="1400" b="1" dirty="0" err="1" smtClean="0"/>
              <a:t>Н.Ю.Костылева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О.П.Солошенко</a:t>
            </a:r>
            <a:r>
              <a:rPr lang="ru-RU" sz="1400" b="1" dirty="0" smtClean="0"/>
              <a:t>. Занимательные упражнения по развитию речи. Альбомы. </a:t>
            </a:r>
            <a:br>
              <a:rPr lang="ru-RU" sz="1400" b="1" dirty="0" smtClean="0"/>
            </a:br>
            <a:r>
              <a:rPr lang="ru-RU" sz="1400" b="1" dirty="0" smtClean="0"/>
              <a:t>  М.: </a:t>
            </a:r>
            <a:r>
              <a:rPr lang="ru-RU" sz="1400" b="1" dirty="0" err="1" smtClean="0"/>
              <a:t>Астрель</a:t>
            </a:r>
            <a:r>
              <a:rPr lang="ru-RU" sz="1400" b="1" dirty="0" smtClean="0"/>
              <a:t>, 2001.           </a:t>
            </a: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b="1" dirty="0" err="1" smtClean="0"/>
              <a:t>А.В.Ястребова</a:t>
            </a:r>
            <a:r>
              <a:rPr lang="ru-RU" sz="1200" b="1" dirty="0" smtClean="0"/>
              <a:t>, О.И.Лазаренко. Комплекс занятий по формированию у детей 5 лет речемыслительной деятельности и культуры устной речи. М.: </a:t>
            </a:r>
            <a:r>
              <a:rPr lang="ru-RU" sz="1200" b="1" dirty="0" err="1" smtClean="0"/>
              <a:t>Аркти</a:t>
            </a:r>
            <a:r>
              <a:rPr lang="ru-RU" sz="1200" b="1" dirty="0" smtClean="0"/>
              <a:t>, 2001.</a:t>
            </a:r>
          </a:p>
          <a:p>
            <a:r>
              <a:rPr lang="ru-RU" sz="1200" b="1" dirty="0" smtClean="0"/>
              <a:t>Т.А.Ткаченко. Формирование и развитие связной речи. СПб.: Детство – Пресс, 2000.</a:t>
            </a:r>
          </a:p>
          <a:p>
            <a:r>
              <a:rPr lang="ru-RU" sz="1200" b="1" dirty="0" err="1" smtClean="0"/>
              <a:t>Т.Ю.Бардышева</a:t>
            </a:r>
            <a:r>
              <a:rPr lang="ru-RU" sz="1200" b="1" dirty="0" smtClean="0"/>
              <a:t>. Скованные одной целью. Рассказы цепной структуры. М.: Карапуз, 2009.</a:t>
            </a:r>
          </a:p>
          <a:p>
            <a:r>
              <a:rPr lang="ru-RU" sz="1200" b="1" dirty="0" err="1" smtClean="0"/>
              <a:t>С.А.Сущевская</a:t>
            </a:r>
            <a:r>
              <a:rPr lang="ru-RU" sz="1200" b="1" dirty="0" smtClean="0"/>
              <a:t>. В зной и стужу я читаю. Тексты с прятками. Тексты с дырками и хвостами. М.: </a:t>
            </a:r>
            <a:r>
              <a:rPr lang="ru-RU" sz="1200" b="1" dirty="0" err="1" smtClean="0"/>
              <a:t>Аркти</a:t>
            </a:r>
            <a:r>
              <a:rPr lang="ru-RU" sz="1200" b="1" dirty="0" smtClean="0"/>
              <a:t>, 2008.</a:t>
            </a:r>
          </a:p>
          <a:p>
            <a:r>
              <a:rPr lang="ru-RU" sz="1200" b="1" dirty="0" err="1" smtClean="0"/>
              <a:t>А.Жилинская</a:t>
            </a:r>
            <a:r>
              <a:rPr lang="ru-RU" sz="1200" b="1" dirty="0" smtClean="0"/>
              <a:t>. Развиваем внимание и воображение. Учусь со сказкой. М.: </a:t>
            </a:r>
            <a:r>
              <a:rPr lang="ru-RU" sz="1200" b="1" dirty="0" err="1" smtClean="0"/>
              <a:t>Эксмо</a:t>
            </a:r>
            <a:r>
              <a:rPr lang="ru-RU" sz="1200" b="1" dirty="0" smtClean="0"/>
              <a:t>, 2011.</a:t>
            </a:r>
          </a:p>
          <a:p>
            <a:r>
              <a:rPr lang="ru-RU" sz="1200" b="1" dirty="0" smtClean="0"/>
              <a:t>Н.С.Жукова. Я говорю правильно. М.: </a:t>
            </a:r>
            <a:r>
              <a:rPr lang="ru-RU" sz="1200" b="1" dirty="0" err="1" smtClean="0"/>
              <a:t>Эксмо</a:t>
            </a:r>
            <a:r>
              <a:rPr lang="ru-RU" sz="1200" b="1" dirty="0" smtClean="0"/>
              <a:t>, 2010.</a:t>
            </a:r>
          </a:p>
          <a:p>
            <a:r>
              <a:rPr lang="ru-RU" sz="1200" b="1" dirty="0" smtClean="0"/>
              <a:t>Е.Соколова. Развиваем связную речь. Исполнение желаний. М.: </a:t>
            </a:r>
            <a:r>
              <a:rPr lang="ru-RU" sz="1200" b="1" dirty="0" err="1" smtClean="0"/>
              <a:t>Атберг</a:t>
            </a:r>
            <a:r>
              <a:rPr lang="ru-RU" sz="1200" b="1" dirty="0" smtClean="0"/>
              <a:t>, 2005.</a:t>
            </a:r>
          </a:p>
          <a:p>
            <a:r>
              <a:rPr lang="ru-RU" sz="1200" b="1" dirty="0" smtClean="0"/>
              <a:t>Т.А.Ткаченко. Формирование </a:t>
            </a:r>
            <a:r>
              <a:rPr lang="ru-RU" sz="1200" b="1" dirty="0" err="1" smtClean="0"/>
              <a:t>лексико</a:t>
            </a:r>
            <a:r>
              <a:rPr lang="ru-RU" sz="1200" b="1" dirty="0" smtClean="0"/>
              <a:t> – грамматических представлений.</a:t>
            </a:r>
          </a:p>
          <a:p>
            <a:r>
              <a:rPr lang="ru-RU" sz="1200" b="1" dirty="0" smtClean="0"/>
              <a:t>                             Схемы для составления дошкольников описательных и сравнительных рассказов.</a:t>
            </a:r>
          </a:p>
          <a:p>
            <a:r>
              <a:rPr lang="ru-RU" sz="1200" b="1" dirty="0" smtClean="0"/>
              <a:t>                             Картины с проблемным сюжетом для развития мышления и речи дошкольников. М.: Гном и Д, 2001.</a:t>
            </a:r>
          </a:p>
          <a:p>
            <a:r>
              <a:rPr lang="ru-RU" sz="1200" b="1" dirty="0" smtClean="0"/>
              <a:t>Г.А.Глинка. Буду говорить, читать, писать правильно. СПб.: Питер Пресс, 1997.</a:t>
            </a:r>
          </a:p>
          <a:p>
            <a:r>
              <a:rPr lang="ru-RU" sz="1200" b="1" dirty="0" smtClean="0"/>
              <a:t>И.В.Скворцова. 100 логопедических игр для детей 4 – 6 лет. М.: </a:t>
            </a:r>
            <a:r>
              <a:rPr lang="ru-RU" sz="1200" b="1" dirty="0" err="1" smtClean="0"/>
              <a:t>Олма</a:t>
            </a:r>
            <a:r>
              <a:rPr lang="ru-RU" sz="1200" b="1" dirty="0" smtClean="0"/>
              <a:t> – Пресс. 2003.</a:t>
            </a:r>
          </a:p>
          <a:p>
            <a:r>
              <a:rPr lang="ru-RU" sz="18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r>
              <a:rPr lang="ru-RU" sz="1200" b="1" dirty="0" smtClean="0"/>
              <a:t>« Согласование существительных с числительными».</a:t>
            </a:r>
          </a:p>
          <a:p>
            <a:r>
              <a:rPr lang="ru-RU" sz="1200" b="1" dirty="0" smtClean="0"/>
              <a:t>«Развитие связной речи у детей старшего дошкольного возраста по средствам устного народного творчества».</a:t>
            </a:r>
          </a:p>
          <a:p>
            <a:r>
              <a:rPr lang="ru-RU" sz="1200" b="1" dirty="0" smtClean="0"/>
              <a:t>«Использование </a:t>
            </a:r>
            <a:r>
              <a:rPr lang="ru-RU" sz="1200" b="1" dirty="0" err="1" smtClean="0"/>
              <a:t>мнемотаблиц</a:t>
            </a:r>
            <a:r>
              <a:rPr lang="ru-RU" sz="1200" b="1" dirty="0" smtClean="0"/>
              <a:t>, схем в познавательно – речевом развитии дошкольников».</a:t>
            </a:r>
          </a:p>
          <a:p>
            <a:r>
              <a:rPr lang="ru-RU" sz="1200" b="1" dirty="0" smtClean="0"/>
              <a:t>« Формирование связной речи детей старшего дошкольного возраста».</a:t>
            </a:r>
          </a:p>
          <a:p>
            <a:endParaRPr lang="ru-RU" sz="1200" b="1" i="1" dirty="0" smtClean="0"/>
          </a:p>
          <a:p>
            <a:endParaRPr lang="ru-RU" sz="1200" b="1" dirty="0" smtClean="0"/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rgbClr val="FF0000"/>
                </a:solidFill>
              </a:rPr>
              <a:t>Педагогам и родителям.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Список литературы:</a:t>
            </a:r>
          </a:p>
          <a:p>
            <a:r>
              <a:rPr lang="ru-RU" sz="1600" b="1" dirty="0" err="1" smtClean="0"/>
              <a:t>И.В.Тышкевич</a:t>
            </a:r>
            <a:r>
              <a:rPr lang="ru-RU" sz="1600" b="1" dirty="0" smtClean="0"/>
              <a:t>. Развивающие игры для детей от 1 до 3 лет. Минск. Попурри,2010.</a:t>
            </a:r>
          </a:p>
          <a:p>
            <a:r>
              <a:rPr lang="ru-RU" sz="1600" b="1" dirty="0" err="1" smtClean="0"/>
              <a:t>И.в.Тышкевич</a:t>
            </a:r>
            <a:r>
              <a:rPr lang="ru-RU" sz="1600" b="1" dirty="0" smtClean="0"/>
              <a:t>. Как разговорить малыша? Ростов – на – Дону. Феникс. 2013.</a:t>
            </a:r>
          </a:p>
          <a:p>
            <a:r>
              <a:rPr lang="ru-RU" sz="1600" b="1" dirty="0" smtClean="0"/>
              <a:t>П.А.Самсонов. 125 развивающих игр для детей от 1 до 3 лет. Минск. Попурри, 2008.</a:t>
            </a:r>
          </a:p>
          <a:p>
            <a:r>
              <a:rPr lang="ru-RU" sz="1600" b="1" dirty="0" smtClean="0"/>
              <a:t>И.Левин, М.Левин. Развивающие игры – минутки для малышей от рождения до года. Минск. Попурри, 2008.</a:t>
            </a:r>
          </a:p>
          <a:p>
            <a:r>
              <a:rPr lang="ru-RU" sz="1600" b="1" dirty="0" err="1" smtClean="0"/>
              <a:t>Г.В.Ханьшева</a:t>
            </a:r>
            <a:r>
              <a:rPr lang="ru-RU" sz="1600" b="1" dirty="0" smtClean="0"/>
              <a:t>, Н.В.Иващенко, Е.В.Иващенко. Логопед спешит на помощь. Ростов – на – Дону. Феникс, 2013.М.М.Безруких. Ступеньки к школе. М.: Дрофа,2000.</a:t>
            </a:r>
          </a:p>
          <a:p>
            <a:r>
              <a:rPr lang="ru-RU" sz="1600" b="1" dirty="0" smtClean="0"/>
              <a:t>Е.В.Селезнева, Мамина книга. М.: Дом МСП, 1997.</a:t>
            </a:r>
          </a:p>
          <a:p>
            <a:r>
              <a:rPr lang="ru-RU" sz="1600" b="1" dirty="0" smtClean="0"/>
              <a:t>О.В.Александрова. Окружающий мир для малышей. М.: </a:t>
            </a:r>
            <a:r>
              <a:rPr lang="ru-RU" sz="1600" b="1" dirty="0" err="1" smtClean="0"/>
              <a:t>Эксмо</a:t>
            </a:r>
            <a:r>
              <a:rPr lang="ru-RU" sz="1600" b="1" dirty="0" smtClean="0"/>
              <a:t>, 2010.</a:t>
            </a:r>
          </a:p>
          <a:p>
            <a:r>
              <a:rPr lang="ru-RU" sz="1600" b="1" dirty="0" err="1" smtClean="0"/>
              <a:t>Е.М.Косинова</a:t>
            </a:r>
            <a:r>
              <a:rPr lang="ru-RU" sz="1600" b="1" dirty="0" smtClean="0"/>
              <a:t>. Уроки логопеда. М.: </a:t>
            </a:r>
            <a:r>
              <a:rPr lang="ru-RU" sz="1600" b="1" dirty="0" err="1" smtClean="0"/>
              <a:t>Эксмо</a:t>
            </a:r>
            <a:r>
              <a:rPr lang="ru-RU" sz="1600" b="1" dirty="0" smtClean="0"/>
              <a:t>, 2010.</a:t>
            </a:r>
          </a:p>
          <a:p>
            <a:r>
              <a:rPr lang="ru-RU" sz="1600" b="1" dirty="0" smtClean="0"/>
              <a:t>О.А.Новиковская. Альбом по развитию речи. СПб.: Сова. 2012.</a:t>
            </a:r>
          </a:p>
          <a:p>
            <a:r>
              <a:rPr lang="ru-RU" sz="1600" b="1" dirty="0" err="1" smtClean="0"/>
              <a:t>С.В.Батяева</a:t>
            </a:r>
            <a:r>
              <a:rPr lang="ru-RU" sz="1600" b="1" dirty="0" smtClean="0"/>
              <a:t>, Е.В.Савостьянова. Альбом по развитию речи.  М.: </a:t>
            </a:r>
            <a:r>
              <a:rPr lang="ru-RU" sz="1600" b="1" dirty="0" err="1" smtClean="0"/>
              <a:t>Росмэн</a:t>
            </a:r>
            <a:r>
              <a:rPr lang="ru-RU" sz="1600" b="1" dirty="0" smtClean="0"/>
              <a:t>. 2010.</a:t>
            </a:r>
          </a:p>
          <a:p>
            <a:r>
              <a:rPr lang="ru-RU" sz="1600" b="1" dirty="0" smtClean="0"/>
              <a:t>Т.А.Ткаченко. Учим говорить правильно. М.: Гном и Д, 2002.</a:t>
            </a:r>
          </a:p>
          <a:p>
            <a:endParaRPr lang="ru-RU" sz="1400" b="1" dirty="0" smtClean="0"/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Консультации.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О.В.Миловидова, </a:t>
            </a:r>
            <a:r>
              <a:rPr lang="ru-RU" sz="1200" b="1" dirty="0" err="1" smtClean="0"/>
              <a:t>Т.П.Солодкова</a:t>
            </a:r>
            <a:r>
              <a:rPr lang="ru-RU" sz="1200" b="1" dirty="0" smtClean="0"/>
              <a:t>, Ю.А.Проскурякова. Современные </a:t>
            </a:r>
            <a:r>
              <a:rPr lang="ru-RU" sz="1200" b="1" dirty="0" err="1" smtClean="0"/>
              <a:t>здоровьесберегающие</a:t>
            </a:r>
            <a:r>
              <a:rPr lang="ru-RU" sz="1200" b="1" dirty="0" smtClean="0"/>
              <a:t> логопедические технологии. Практические советы родителям. Тверь, 2012.</a:t>
            </a:r>
          </a:p>
          <a:p>
            <a:r>
              <a:rPr lang="ru-RU" sz="1200" b="1" dirty="0" smtClean="0"/>
              <a:t>Жизнь до рождения.</a:t>
            </a:r>
          </a:p>
          <a:p>
            <a:r>
              <a:rPr lang="ru-RU" sz="1200" b="1" dirty="0" smtClean="0"/>
              <a:t>Что важно знать родителям.</a:t>
            </a:r>
          </a:p>
          <a:p>
            <a:r>
              <a:rPr lang="ru-RU" sz="1200" b="1" dirty="0" smtClean="0"/>
              <a:t>Этапы речевого развития ребенка.</a:t>
            </a:r>
          </a:p>
          <a:p>
            <a:r>
              <a:rPr lang="ru-RU" sz="1200" b="1" dirty="0" smtClean="0"/>
              <a:t>Причины речевых нарушений.</a:t>
            </a:r>
          </a:p>
          <a:p>
            <a:r>
              <a:rPr lang="ru-RU" sz="1200" b="1" dirty="0" smtClean="0"/>
              <a:t>Когда обращаться к логопеду?</a:t>
            </a:r>
          </a:p>
          <a:p>
            <a:r>
              <a:rPr lang="ru-RU" sz="1200" b="1" dirty="0" smtClean="0"/>
              <a:t>Артикуляционная гимнастика6 для кого? Зачем?</a:t>
            </a:r>
          </a:p>
          <a:p>
            <a:r>
              <a:rPr lang="ru-RU" sz="1200" b="1" dirty="0" smtClean="0"/>
              <a:t>Подготовительные артикуляционные упражнения для постановки и коррекции звуков разных групп.</a:t>
            </a:r>
          </a:p>
          <a:p>
            <a:r>
              <a:rPr lang="ru-RU" sz="1200" b="1" dirty="0" smtClean="0"/>
              <a:t>Игры с детьми, пальчики малыша, развитие мелкой моторики.</a:t>
            </a:r>
          </a:p>
          <a:p>
            <a:r>
              <a:rPr lang="ru-RU" sz="1200" b="1" dirty="0" smtClean="0"/>
              <a:t>Первые фразы. Играем. Развиваем речь</a:t>
            </a:r>
          </a:p>
          <a:p>
            <a:r>
              <a:rPr lang="ru-RU" sz="1200" b="1" dirty="0" smtClean="0"/>
              <a:t>Читаем, играем, занимаемся!</a:t>
            </a:r>
          </a:p>
          <a:p>
            <a:r>
              <a:rPr lang="ru-RU" sz="1200" b="1" dirty="0" smtClean="0"/>
              <a:t>Расширение пассивного словаря ребенка младшего возраста.</a:t>
            </a:r>
          </a:p>
          <a:p>
            <a:r>
              <a:rPr lang="ru-RU" sz="1200" b="1" dirty="0" smtClean="0"/>
              <a:t>Упражнения для развития лексики у дошкольников.</a:t>
            </a:r>
          </a:p>
          <a:p>
            <a:r>
              <a:rPr lang="ru-RU" sz="1200" b="1" dirty="0" smtClean="0"/>
              <a:t>Автоматизируем звуки. Общие рекомендации.</a:t>
            </a:r>
          </a:p>
          <a:p>
            <a:r>
              <a:rPr lang="ru-RU" sz="1200" b="1" dirty="0" smtClean="0"/>
              <a:t>Автоматизация звука (разных групп).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Презентации:</a:t>
            </a:r>
          </a:p>
          <a:p>
            <a:r>
              <a:rPr lang="ru-RU" sz="1200" b="1" dirty="0" smtClean="0"/>
              <a:t>«Развитие речи детей дошкольного возраста».</a:t>
            </a:r>
          </a:p>
          <a:p>
            <a:r>
              <a:rPr lang="ru-RU" sz="1200" b="1" dirty="0" smtClean="0"/>
              <a:t>«Профилактика зрительного утомления у детей дошкольного возраста».</a:t>
            </a:r>
            <a:endParaRPr lang="ru-RU" sz="12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</a:rPr>
              <a:t>Технические средства обучения.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CD</a:t>
            </a:r>
            <a:r>
              <a:rPr lang="ru-RU" sz="1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600" b="1" dirty="0" smtClean="0"/>
              <a:t>RELAX </a:t>
            </a:r>
            <a:r>
              <a:rPr lang="ru-RU" sz="1600" b="1" dirty="0" smtClean="0"/>
              <a:t>для всей семьи. Тропические лагуны. </a:t>
            </a:r>
            <a:endParaRPr lang="en-US" sz="1600" b="1" dirty="0" smtClean="0"/>
          </a:p>
          <a:p>
            <a:r>
              <a:rPr lang="ru-RU" sz="1600" b="1" dirty="0" smtClean="0"/>
              <a:t>Звуки природы для малышей.</a:t>
            </a:r>
          </a:p>
          <a:p>
            <a:r>
              <a:rPr lang="ru-RU" sz="1600" b="1" dirty="0" smtClean="0"/>
              <a:t>Мультипликационная Азбука – малышка. Уроки тетушки Совы. Обучающая программа для детей от 2 до 7 лет.</a:t>
            </a:r>
          </a:p>
          <a:p>
            <a:r>
              <a:rPr lang="ru-RU" sz="1800" b="1" i="1" dirty="0" err="1" smtClean="0">
                <a:solidFill>
                  <a:srgbClr val="FF0000"/>
                </a:solidFill>
              </a:rPr>
              <a:t>Аудиотека</a:t>
            </a:r>
            <a:r>
              <a:rPr lang="ru-RU" sz="1800" b="1" i="1" dirty="0" smtClean="0">
                <a:solidFill>
                  <a:srgbClr val="FF0000"/>
                </a:solidFill>
              </a:rPr>
              <a:t> (кассеты):</a:t>
            </a:r>
          </a:p>
          <a:p>
            <a:r>
              <a:rPr lang="ru-RU" sz="1600" b="1" dirty="0" smtClean="0"/>
              <a:t>Классическая музыка для детей. Музыка о природе.</a:t>
            </a:r>
          </a:p>
          <a:p>
            <a:r>
              <a:rPr lang="ru-RU" sz="1600" b="1" dirty="0" smtClean="0"/>
              <a:t>Караоке – детские песни.</a:t>
            </a:r>
          </a:p>
          <a:p>
            <a:r>
              <a:rPr lang="ru-RU" sz="1600" b="1" dirty="0" smtClean="0"/>
              <a:t>Лучшие песни Леннона и </a:t>
            </a:r>
            <a:r>
              <a:rPr lang="ru-RU" sz="1600" b="1" dirty="0" err="1" smtClean="0"/>
              <a:t>Макартни</a:t>
            </a:r>
            <a:r>
              <a:rPr lang="ru-RU" sz="1600" b="1" dirty="0" smtClean="0"/>
              <a:t>, специально аранжированные для детей.</a:t>
            </a:r>
          </a:p>
          <a:p>
            <a:r>
              <a:rPr lang="ru-RU" sz="1600" b="1" dirty="0" smtClean="0"/>
              <a:t>Всемирно известные мелодии великого композитора. Специально аранжированные для детей.</a:t>
            </a:r>
          </a:p>
          <a:p>
            <a:r>
              <a:rPr lang="ru-RU" sz="1600" b="1" dirty="0" smtClean="0"/>
              <a:t>Шум водопада.</a:t>
            </a:r>
          </a:p>
          <a:p>
            <a:r>
              <a:rPr lang="ru-RU" sz="1600" b="1" dirty="0" smtClean="0"/>
              <a:t>Звуки, </a:t>
            </a:r>
            <a:r>
              <a:rPr lang="ru-RU" sz="1600" b="1" dirty="0" err="1" smtClean="0"/>
              <a:t>глоса</a:t>
            </a:r>
            <a:r>
              <a:rPr lang="ru-RU" sz="1600" b="1" dirty="0" smtClean="0"/>
              <a:t> и шумы окружающего </a:t>
            </a:r>
            <a:r>
              <a:rPr lang="ru-RU" sz="1600" b="1" dirty="0" err="1" smtClean="0"/>
              <a:t>мираю</a:t>
            </a:r>
            <a:endParaRPr lang="ru-RU" sz="1600" b="1" dirty="0" smtClean="0"/>
          </a:p>
          <a:p>
            <a:r>
              <a:rPr lang="ru-RU" sz="1600" b="1" dirty="0" smtClean="0"/>
              <a:t>Тропический лес.</a:t>
            </a:r>
          </a:p>
          <a:p>
            <a:r>
              <a:rPr lang="ru-RU" sz="1600" b="1" dirty="0" smtClean="0"/>
              <a:t>Малыш в деревне.</a:t>
            </a:r>
          </a:p>
          <a:p>
            <a:r>
              <a:rPr lang="ru-RU" sz="1600" b="1" dirty="0" smtClean="0"/>
              <a:t>Голоса птиц и зверей.</a:t>
            </a:r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Методическая литература: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2500" b="1" dirty="0" smtClean="0"/>
          </a:p>
          <a:p>
            <a:endParaRPr lang="ru-RU" sz="2500" b="1" dirty="0" smtClean="0"/>
          </a:p>
          <a:p>
            <a:r>
              <a:rPr lang="ru-RU" sz="2500" b="1" dirty="0" smtClean="0"/>
              <a:t>Л.С.Волкова, С.Н.Шаховская. Логопедия. М.: Владос,1998.</a:t>
            </a:r>
          </a:p>
          <a:p>
            <a:r>
              <a:rPr lang="ru-RU" sz="2500" b="1" dirty="0" smtClean="0"/>
              <a:t>М.А.Поваляева. Справочник логопеда. Ростов – на – Дону. Феникс, 2002.</a:t>
            </a:r>
          </a:p>
          <a:p>
            <a:r>
              <a:rPr lang="ru-RU" sz="2500" b="1" dirty="0" smtClean="0"/>
              <a:t>Л.В.Лопатина, Н.В.Серебрякова. Преодоление речевых нарушений у дошкольников (коррекция стертой дизартрии). СПб.: Союз, 2001.</a:t>
            </a:r>
          </a:p>
          <a:p>
            <a:r>
              <a:rPr lang="ru-RU" sz="2500" b="1" dirty="0" smtClean="0"/>
              <a:t>Т.Б.Филичева, Т.В.Туманова, Г.В.Чиркина. Воспитание и обучение детей дошкольного возраста с ОНР. М.: Дрофа, 2010.</a:t>
            </a:r>
          </a:p>
          <a:p>
            <a:r>
              <a:rPr lang="ru-RU" sz="2500" b="1" dirty="0" smtClean="0"/>
              <a:t>Т.Б.Филичева, Т.В.Туманова. Дети с ФФН. М.: Гном и Д, 2000.</a:t>
            </a:r>
          </a:p>
          <a:p>
            <a:r>
              <a:rPr lang="ru-RU" sz="2500" b="1" dirty="0" smtClean="0"/>
              <a:t>Т.Б.Филичева, Т.В.Туманова. Дети с ОНР. М.: Гном и Д, 2000.</a:t>
            </a:r>
          </a:p>
          <a:p>
            <a:r>
              <a:rPr lang="ru-RU" sz="2500" b="1" dirty="0" smtClean="0"/>
              <a:t>Л.Н.Смирнова. Логопедия в детском саду. Занятия с детьми 5 – 6 лет. М.: Мозаика – Синтез, 2006.</a:t>
            </a:r>
          </a:p>
          <a:p>
            <a:r>
              <a:rPr lang="ru-RU" sz="2500" b="1" dirty="0" smtClean="0"/>
              <a:t>Т.Б.Филичева, Г.В.Чиркина. Программа обучения и воспитания детей с ФФН ( старшая группа детского сада). М. 1993.</a:t>
            </a:r>
          </a:p>
          <a:p>
            <a:r>
              <a:rPr lang="ru-RU" sz="2500" b="1" dirty="0" smtClean="0"/>
              <a:t>Е.Н. </a:t>
            </a:r>
            <a:r>
              <a:rPr lang="ru-RU" sz="2500" b="1" dirty="0" err="1" smtClean="0"/>
              <a:t>Викарская</a:t>
            </a:r>
            <a:r>
              <a:rPr lang="ru-RU" sz="2500" b="1" dirty="0" smtClean="0"/>
              <a:t>. Дизартрия. М.: </a:t>
            </a:r>
            <a:r>
              <a:rPr lang="ru-RU" sz="2500" b="1" dirty="0" err="1" smtClean="0"/>
              <a:t>Астрель</a:t>
            </a:r>
            <a:r>
              <a:rPr lang="ru-RU" sz="2500" b="1" dirty="0" smtClean="0"/>
              <a:t>, 2005.</a:t>
            </a:r>
          </a:p>
          <a:p>
            <a:r>
              <a:rPr lang="ru-RU" sz="2500" b="1" dirty="0" smtClean="0"/>
              <a:t>Е.Ф.Архипова. </a:t>
            </a:r>
            <a:r>
              <a:rPr lang="ru-RU" sz="2500" b="1" dirty="0" err="1" smtClean="0"/>
              <a:t>Коррекционно</a:t>
            </a:r>
            <a:r>
              <a:rPr lang="ru-RU" sz="2500" b="1" dirty="0" smtClean="0"/>
              <a:t> – логопедическая работа по преодолению стертой дизартрии. </a:t>
            </a:r>
          </a:p>
          <a:p>
            <a:pPr>
              <a:buNone/>
            </a:pPr>
            <a:r>
              <a:rPr lang="ru-RU" sz="2500" b="1" dirty="0" smtClean="0"/>
              <a:t>         М.: </a:t>
            </a:r>
            <a:r>
              <a:rPr lang="ru-RU" sz="2500" b="1" dirty="0" err="1" smtClean="0"/>
              <a:t>Астрель</a:t>
            </a:r>
            <a:r>
              <a:rPr lang="ru-RU" sz="2500" b="1" dirty="0" smtClean="0"/>
              <a:t>, 2005.</a:t>
            </a:r>
          </a:p>
          <a:p>
            <a:r>
              <a:rPr lang="ru-RU" sz="2500" b="1" dirty="0" smtClean="0"/>
              <a:t>М.Ф.Фомичева. Воспитание у детей правильного произношения. Москва – Воронеж, 1997.</a:t>
            </a:r>
          </a:p>
          <a:p>
            <a:r>
              <a:rPr lang="ru-RU" sz="2500" b="1" dirty="0" smtClean="0"/>
              <a:t>Н.С.Жукова, </a:t>
            </a:r>
            <a:r>
              <a:rPr lang="ru-RU" sz="2500" b="1" dirty="0" err="1" smtClean="0"/>
              <a:t>Е.М.Мастюкова</a:t>
            </a:r>
            <a:r>
              <a:rPr lang="ru-RU" sz="2500" b="1" dirty="0" smtClean="0"/>
              <a:t>, Т.Б.Филичева. Логопедия. Екатеринбург. АРД ЛТД, 1998.</a:t>
            </a:r>
          </a:p>
          <a:p>
            <a:r>
              <a:rPr lang="ru-RU" sz="2500" b="1" dirty="0" smtClean="0"/>
              <a:t>Ю.В.Иванова. Дошкольный </a:t>
            </a:r>
            <a:r>
              <a:rPr lang="ru-RU" sz="2500" b="1" dirty="0" err="1" smtClean="0"/>
              <a:t>логопункт</a:t>
            </a:r>
            <a:r>
              <a:rPr lang="ru-RU" sz="2500" b="1" dirty="0" smtClean="0"/>
              <a:t>. М.: Гном и Д, 2008.</a:t>
            </a:r>
          </a:p>
          <a:p>
            <a:r>
              <a:rPr lang="ru-RU" sz="2500" b="1" dirty="0" smtClean="0"/>
              <a:t>Н.И.Журавель. Планирование занятий в логопедическом пункте ДОУ. М.: Творческий Центр, 2008.</a:t>
            </a:r>
          </a:p>
          <a:p>
            <a:r>
              <a:rPr lang="ru-RU" sz="2500" b="1" dirty="0" err="1" smtClean="0"/>
              <a:t>А.В.Ястребова</a:t>
            </a:r>
            <a:r>
              <a:rPr lang="ru-RU" sz="2500" b="1" dirty="0" smtClean="0"/>
              <a:t>. Преодоление общего недоразвития речи. М.: </a:t>
            </a:r>
            <a:r>
              <a:rPr lang="ru-RU" sz="2500" b="1" dirty="0" err="1" smtClean="0"/>
              <a:t>Аркти</a:t>
            </a:r>
            <a:r>
              <a:rPr lang="ru-RU" sz="2500" b="1" dirty="0" smtClean="0"/>
              <a:t>, 2000.</a:t>
            </a:r>
          </a:p>
          <a:p>
            <a:r>
              <a:rPr lang="ru-RU" sz="2500" b="1" dirty="0" smtClean="0"/>
              <a:t>И.А.Поварова. Практикум для заикающихся. СПб.: Союз, 2000.</a:t>
            </a:r>
          </a:p>
          <a:p>
            <a:r>
              <a:rPr lang="ru-RU" sz="2500" b="1" dirty="0" smtClean="0"/>
              <a:t>Л.И.Белякова, Е.А.Дьякова. Логопедия. Заикание. М.: </a:t>
            </a:r>
            <a:r>
              <a:rPr lang="ru-RU" sz="2500" b="1" dirty="0" err="1" smtClean="0"/>
              <a:t>Эксмо</a:t>
            </a:r>
            <a:r>
              <a:rPr lang="ru-RU" sz="2500" b="1" dirty="0" smtClean="0"/>
              <a:t> – Пресс, 2001.</a:t>
            </a:r>
          </a:p>
          <a:p>
            <a:r>
              <a:rPr lang="ru-RU" sz="2500" b="1" dirty="0" smtClean="0"/>
              <a:t>Л.И.Белякова, Е.А.Дьякова. Логопедия. Заикание Хрестоматия.. М.: </a:t>
            </a:r>
            <a:r>
              <a:rPr lang="ru-RU" sz="2500" b="1" dirty="0" err="1" smtClean="0"/>
              <a:t>Эксмо</a:t>
            </a:r>
            <a:r>
              <a:rPr lang="ru-RU" sz="2500" b="1" dirty="0" smtClean="0"/>
              <a:t> – Пресс, 2001.</a:t>
            </a:r>
          </a:p>
          <a:p>
            <a:r>
              <a:rPr lang="ru-RU" sz="2500" b="1" dirty="0" smtClean="0"/>
              <a:t>И.Г.Выгодская, </a:t>
            </a:r>
            <a:r>
              <a:rPr lang="ru-RU" sz="2500" b="1" dirty="0" err="1" smtClean="0"/>
              <a:t>Е.Л.Пеллингер</a:t>
            </a:r>
            <a:r>
              <a:rPr lang="ru-RU" sz="2500" b="1" dirty="0" smtClean="0"/>
              <a:t>, Л.П.Успенская. Устранение заикания у дошкольников в игровых ситуациях. М.: Просвещение, 1993.</a:t>
            </a:r>
          </a:p>
          <a:p>
            <a:r>
              <a:rPr lang="ru-RU" sz="2500" b="1" dirty="0" smtClean="0"/>
              <a:t>И.И.Ермакова. Коррекция речи и голоса у детей и подростков. М.: Просвещение, 1996.</a:t>
            </a:r>
          </a:p>
          <a:p>
            <a:r>
              <a:rPr lang="ru-RU" sz="2500" b="1" dirty="0" smtClean="0"/>
              <a:t>Т.А.Ткаченко. В первый класс – без дефектов речи. СПб.: Детство – Пресс, 1999.</a:t>
            </a:r>
          </a:p>
          <a:p>
            <a:r>
              <a:rPr lang="ru-RU" sz="2500" b="1" dirty="0" smtClean="0"/>
              <a:t>Т.А.Ткаченко. Если дошкольник плохо говорит. СПб.: </a:t>
            </a:r>
            <a:r>
              <a:rPr lang="ru-RU" sz="2500" b="1" dirty="0" err="1" smtClean="0"/>
              <a:t>Акцидент</a:t>
            </a:r>
            <a:r>
              <a:rPr lang="ru-RU" sz="2500" b="1" dirty="0" smtClean="0"/>
              <a:t>, 1998.</a:t>
            </a:r>
          </a:p>
          <a:p>
            <a:endParaRPr lang="ru-RU" sz="2500" b="1" dirty="0" smtClean="0"/>
          </a:p>
          <a:p>
            <a:endParaRPr lang="ru-RU" sz="2500" b="1" dirty="0" smtClean="0"/>
          </a:p>
          <a:p>
            <a:endParaRPr lang="ru-RU" sz="2200" b="1" dirty="0" smtClean="0"/>
          </a:p>
          <a:p>
            <a:pPr>
              <a:buNone/>
            </a:pPr>
            <a:r>
              <a:rPr lang="ru-RU" sz="2200" b="1" dirty="0" smtClean="0"/>
              <a:t>          </a:t>
            </a:r>
          </a:p>
          <a:p>
            <a:endParaRPr lang="ru-RU" sz="1400" b="1" dirty="0" smtClean="0"/>
          </a:p>
          <a:p>
            <a:endParaRPr lang="ru-RU" sz="14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Оборудование кабинета.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Логопедический стол - 1.</a:t>
            </a:r>
          </a:p>
          <a:p>
            <a:r>
              <a:rPr lang="ru-RU" sz="1400" b="1" dirty="0" smtClean="0"/>
              <a:t>Детские столы - 6.</a:t>
            </a:r>
          </a:p>
          <a:p>
            <a:r>
              <a:rPr lang="ru-RU" sz="1400" b="1" dirty="0" smtClean="0"/>
              <a:t>Детские стулья - 13.</a:t>
            </a:r>
          </a:p>
          <a:p>
            <a:r>
              <a:rPr lang="ru-RU" sz="1400" b="1" dirty="0" smtClean="0"/>
              <a:t>Шкафы и тумбочки для пособий - 2.</a:t>
            </a:r>
          </a:p>
          <a:p>
            <a:r>
              <a:rPr lang="ru-RU" sz="1400" b="1" dirty="0" smtClean="0"/>
              <a:t>Зеркало для индивидуальной работы - 1.</a:t>
            </a:r>
          </a:p>
          <a:p>
            <a:r>
              <a:rPr lang="ru-RU" sz="1400" b="1" dirty="0" smtClean="0"/>
              <a:t>Доска магнитная настенная - 1.</a:t>
            </a:r>
          </a:p>
          <a:p>
            <a:r>
              <a:rPr lang="ru-RU" sz="1400" b="1" dirty="0" smtClean="0"/>
              <a:t>Лампа дневного освещения - 1.</a:t>
            </a:r>
          </a:p>
          <a:p>
            <a:r>
              <a:rPr lang="ru-RU" sz="1400" b="1" dirty="0" smtClean="0"/>
              <a:t>Зеркала для подгрупповых занятий - 5.</a:t>
            </a:r>
          </a:p>
          <a:p>
            <a:r>
              <a:rPr lang="ru-RU" sz="1400" b="1" smtClean="0"/>
              <a:t>Большие стулья – 3.</a:t>
            </a:r>
            <a:endParaRPr lang="ru-RU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Цели и задачи логопедического кабинета: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/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Цель: </a:t>
            </a:r>
            <a:r>
              <a:rPr lang="ru-RU" b="1" i="1" dirty="0"/>
              <a:t>Своевременное исправление речевых нарушений у детей</a:t>
            </a:r>
          </a:p>
          <a:p>
            <a:pPr algn="just">
              <a:buNone/>
            </a:pPr>
            <a:r>
              <a:rPr lang="ru-RU" b="1" i="1" dirty="0"/>
              <a:t>дошкольного возраста.</a:t>
            </a:r>
          </a:p>
          <a:p>
            <a:pPr algn="just">
              <a:buNone/>
            </a:pPr>
            <a:r>
              <a:rPr lang="ru-RU" b="1" i="1" dirty="0" smtClean="0"/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Задачи:</a:t>
            </a:r>
          </a:p>
          <a:p>
            <a:pPr algn="just">
              <a:buNone/>
            </a:pPr>
            <a:r>
              <a:rPr lang="ru-RU" b="1" i="1" dirty="0"/>
              <a:t>• Обследование воспитанников ДОУ и выявление среди них детей,</a:t>
            </a:r>
          </a:p>
          <a:p>
            <a:pPr algn="just">
              <a:buNone/>
            </a:pPr>
            <a:r>
              <a:rPr lang="ru-RU" b="1" i="1" dirty="0"/>
              <a:t>нуждающихся в профилактической и коррекционно-речевой помощи,</a:t>
            </a:r>
          </a:p>
          <a:p>
            <a:pPr algn="just">
              <a:buNone/>
            </a:pPr>
            <a:r>
              <a:rPr lang="ru-RU" b="1" i="1" dirty="0"/>
              <a:t>физического развития и индивидуально-типологических особенностей детей,</a:t>
            </a:r>
          </a:p>
          <a:p>
            <a:pPr algn="just">
              <a:buNone/>
            </a:pPr>
            <a:r>
              <a:rPr lang="ru-RU" b="1" i="1" dirty="0"/>
              <a:t>• Изучение уровня речевого, познавательного, социально-личностного,</a:t>
            </a:r>
          </a:p>
          <a:p>
            <a:pPr algn="just">
              <a:buNone/>
            </a:pPr>
            <a:r>
              <a:rPr lang="ru-RU" b="1" i="1" dirty="0"/>
              <a:t>нуждающихся в логопедической поддержке, определение основных</a:t>
            </a:r>
          </a:p>
          <a:p>
            <a:pPr algn="just">
              <a:buNone/>
            </a:pPr>
            <a:r>
              <a:rPr lang="ru-RU" b="1" i="1" dirty="0"/>
              <a:t>направлений и содержание работы с каждым из них.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Коррекционно-педагогическая работа логопеда в ДОУ.</a:t>
            </a:r>
            <a:r>
              <a:rPr lang="ru-RU" sz="3200" b="1" i="1" dirty="0" smtClean="0">
                <a:solidFill>
                  <a:srgbClr val="FF0000"/>
                </a:solidFill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Работа </a:t>
            </a:r>
            <a:r>
              <a:rPr lang="ru-RU" b="1" i="1" dirty="0"/>
              <a:t>логопеда предполагает:</a:t>
            </a:r>
          </a:p>
          <a:p>
            <a:pPr>
              <a:buNone/>
            </a:pPr>
            <a:r>
              <a:rPr lang="ru-RU" b="1" i="1" dirty="0"/>
              <a:t>• коррекцию речевых нарушений;</a:t>
            </a:r>
          </a:p>
          <a:p>
            <a:pPr>
              <a:buNone/>
            </a:pPr>
            <a:r>
              <a:rPr lang="ru-RU" b="1" i="1" dirty="0"/>
              <a:t>• развитие речи;</a:t>
            </a:r>
          </a:p>
          <a:p>
            <a:pPr>
              <a:buNone/>
            </a:pPr>
            <a:r>
              <a:rPr lang="ru-RU" b="1" i="1" dirty="0"/>
              <a:t>• формирование процессов: внимания, памяти, мышления, </a:t>
            </a:r>
            <a:r>
              <a:rPr lang="ru-RU" b="1" i="1" dirty="0" smtClean="0"/>
              <a:t>восприятия,</a:t>
            </a:r>
            <a:r>
              <a:rPr lang="en-US" b="1" i="1" dirty="0" smtClean="0"/>
              <a:t> </a:t>
            </a:r>
            <a:r>
              <a:rPr lang="ru-RU" b="1" i="1" dirty="0" smtClean="0"/>
              <a:t>моторики</a:t>
            </a:r>
            <a:r>
              <a:rPr lang="ru-RU" b="1" i="1" dirty="0"/>
              <a:t>;</a:t>
            </a:r>
          </a:p>
          <a:p>
            <a:pPr>
              <a:buNone/>
            </a:pPr>
            <a:r>
              <a:rPr lang="ru-RU" b="1" i="1" dirty="0"/>
              <a:t>• совершенствование интеллектуально-познавательной деятельности;</a:t>
            </a:r>
          </a:p>
          <a:p>
            <a:pPr>
              <a:buNone/>
            </a:pPr>
            <a:r>
              <a:rPr lang="ru-RU" b="1" i="1" dirty="0"/>
              <a:t>• развитие коммуникативных функций;</a:t>
            </a:r>
          </a:p>
          <a:p>
            <a:pPr>
              <a:buNone/>
            </a:pPr>
            <a:r>
              <a:rPr lang="ru-RU" b="1" i="1" dirty="0"/>
              <a:t>• подготовку к обучению грамоте;</a:t>
            </a:r>
          </a:p>
          <a:p>
            <a:pPr>
              <a:buNone/>
            </a:pPr>
            <a:r>
              <a:rPr lang="ru-RU" b="1" i="1" dirty="0"/>
              <a:t>• использование компьютерных развивающих и речевых игр.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Направления работы логопеда.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i="1" dirty="0"/>
              <a:t>. Диагностика: мониторинг /промежуточный и конечный/ качества</a:t>
            </a:r>
          </a:p>
          <a:p>
            <a:pPr>
              <a:buNone/>
            </a:pPr>
            <a:r>
              <a:rPr lang="ru-RU" b="1" i="1" dirty="0"/>
              <a:t>логопедических услуг.</a:t>
            </a:r>
          </a:p>
          <a:p>
            <a:pPr>
              <a:buNone/>
            </a:pPr>
            <a:r>
              <a:rPr lang="ru-RU" b="1" i="1" dirty="0"/>
              <a:t>2. Коррекция: индивидуальная; подгрупповая; групповая.</a:t>
            </a:r>
          </a:p>
          <a:p>
            <a:pPr>
              <a:buNone/>
            </a:pPr>
            <a:r>
              <a:rPr lang="ru-RU" b="1" i="1" dirty="0"/>
              <a:t>3. Организационно – методическая поддержка: педсоветы; семинары;</a:t>
            </a:r>
          </a:p>
          <a:p>
            <a:pPr>
              <a:buNone/>
            </a:pPr>
            <a:r>
              <a:rPr lang="ru-RU" b="1" i="1" dirty="0"/>
              <a:t>круглый стол;</a:t>
            </a:r>
          </a:p>
          <a:p>
            <a:pPr>
              <a:buNone/>
            </a:pPr>
            <a:r>
              <a:rPr lang="ru-RU" b="1" i="1" dirty="0"/>
              <a:t>деловые и деятельные игры.</a:t>
            </a:r>
          </a:p>
          <a:p>
            <a:pPr>
              <a:buNone/>
            </a:pPr>
            <a:r>
              <a:rPr lang="ru-RU" b="1" i="1" dirty="0"/>
              <a:t>4. </a:t>
            </a:r>
            <a:r>
              <a:rPr lang="ru-RU" b="1" i="1" dirty="0" err="1"/>
              <a:t>Просветительско</a:t>
            </a:r>
            <a:r>
              <a:rPr lang="ru-RU" b="1" i="1" dirty="0"/>
              <a:t> – профилактическое сопровождение: родителей;</a:t>
            </a:r>
          </a:p>
          <a:p>
            <a:pPr>
              <a:buNone/>
            </a:pPr>
            <a:r>
              <a:rPr lang="ru-RU" b="1" i="1" dirty="0"/>
              <a:t>воспитателей через родительские собрания; выступления; оформление</a:t>
            </a:r>
          </a:p>
          <a:p>
            <a:pPr>
              <a:buNone/>
            </a:pPr>
            <a:r>
              <a:rPr lang="ru-RU" b="1" i="1" dirty="0"/>
              <a:t>тематических папок .</a:t>
            </a:r>
          </a:p>
          <a:p>
            <a:pPr>
              <a:buNone/>
            </a:pPr>
            <a:r>
              <a:rPr lang="ru-RU" b="1" i="1" dirty="0"/>
              <a:t>5. Консультационная помощь родителей и воспитателей через</a:t>
            </a:r>
          </a:p>
          <a:p>
            <a:pPr>
              <a:buNone/>
            </a:pPr>
            <a:r>
              <a:rPr lang="ru-RU" b="1" i="1" dirty="0"/>
              <a:t>индивидуальные и групповые тематические консультации.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Функции кабинета.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/>
              <a:t>Создание </a:t>
            </a:r>
            <a:r>
              <a:rPr lang="ru-RU" b="1" i="1" dirty="0"/>
              <a:t>коррекционно-развивающей среды и </a:t>
            </a:r>
            <a:r>
              <a:rPr lang="ru-RU" b="1" i="1" dirty="0" smtClean="0"/>
              <a:t>благоприятного психологического </a:t>
            </a:r>
            <a:r>
              <a:rPr lang="ru-RU" b="1" i="1" dirty="0"/>
              <a:t>климата для обеспечения помощи детям по </a:t>
            </a:r>
            <a:r>
              <a:rPr lang="ru-RU" b="1" i="1" dirty="0" smtClean="0"/>
              <a:t>исправлению или </a:t>
            </a:r>
            <a:r>
              <a:rPr lang="ru-RU" b="1" i="1" dirty="0"/>
              <a:t>ослаблению имеющихся нарушений.</a:t>
            </a:r>
          </a:p>
          <a:p>
            <a:pPr algn="just"/>
            <a:r>
              <a:rPr lang="ru-RU" b="1" i="1" dirty="0"/>
              <a:t>Проведение обследования ребенка с целью разработки </a:t>
            </a:r>
            <a:r>
              <a:rPr lang="ru-RU" b="1" i="1" dirty="0" smtClean="0"/>
              <a:t>индивидуальной программы </a:t>
            </a:r>
            <a:r>
              <a:rPr lang="ru-RU" b="1" i="1" dirty="0"/>
              <a:t>развития.</a:t>
            </a:r>
          </a:p>
          <a:p>
            <a:pPr algn="just"/>
            <a:r>
              <a:rPr lang="ru-RU" b="1" i="1" dirty="0"/>
              <a:t>Проведение подгрупповых и индивидуальных коррекционных занятий.</a:t>
            </a:r>
          </a:p>
          <a:p>
            <a:pPr algn="just"/>
            <a:r>
              <a:rPr lang="ru-RU" b="1" i="1" dirty="0"/>
              <a:t>Оказание консультативной помощи педагогам, родителям.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Инструктивно –нормативные</a:t>
            </a:r>
            <a:b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i="1" dirty="0" smtClean="0"/>
              <a:t>- письмо </a:t>
            </a:r>
            <a:r>
              <a:rPr lang="ru-RU" sz="2000" b="1" i="1" dirty="0"/>
              <a:t>М</a:t>
            </a:r>
            <a:r>
              <a:rPr lang="ru-RU" sz="2000" b="1" i="1" dirty="0" smtClean="0"/>
              <a:t>инобразования РФ от 14.12.2000 № 2 об организации работы логопедического пункта общеобразовательного учреждения;</a:t>
            </a:r>
          </a:p>
          <a:p>
            <a:pPr algn="just">
              <a:buFontTx/>
              <a:buChar char="-"/>
            </a:pPr>
            <a:r>
              <a:rPr lang="ru-RU" sz="2000" b="1" i="1" dirty="0" smtClean="0"/>
              <a:t>постановление </a:t>
            </a:r>
            <a:r>
              <a:rPr lang="ru-RU" sz="2000" b="1" i="1" dirty="0"/>
              <a:t>Главного государственного </a:t>
            </a:r>
            <a:r>
              <a:rPr lang="ru-RU" sz="2000" b="1" i="1" dirty="0" smtClean="0"/>
              <a:t>санитарного врача </a:t>
            </a:r>
            <a:r>
              <a:rPr lang="ru-RU" sz="2000" b="1" i="1" dirty="0"/>
              <a:t>Российской Федерации от 22 июля 2010 г. N 91 </a:t>
            </a:r>
            <a:r>
              <a:rPr lang="ru-RU" sz="2000" b="1" i="1" dirty="0" smtClean="0"/>
              <a:t>г.Москва </a:t>
            </a:r>
            <a:r>
              <a:rPr lang="ru-RU" sz="2000" b="1" i="1" dirty="0"/>
              <a:t>"Об утверждении </a:t>
            </a:r>
            <a:r>
              <a:rPr lang="ru-RU" sz="2000" b="1" i="1" dirty="0" err="1"/>
              <a:t>СанПиН</a:t>
            </a:r>
            <a:r>
              <a:rPr lang="ru-RU" sz="2000" b="1" i="1" dirty="0"/>
              <a:t> 2.4.1.2660-10 "</a:t>
            </a:r>
            <a:r>
              <a:rPr lang="ru-RU" sz="2000" b="1" i="1" dirty="0" smtClean="0"/>
              <a:t>Санитарно-эпидемиологические </a:t>
            </a:r>
            <a:r>
              <a:rPr lang="ru-RU" sz="2000" b="1" i="1" dirty="0"/>
              <a:t>требования к устройству, содержанию </a:t>
            </a:r>
            <a:r>
              <a:rPr lang="ru-RU" sz="2000" b="1" i="1" dirty="0" smtClean="0"/>
              <a:t>и организации </a:t>
            </a:r>
            <a:r>
              <a:rPr lang="ru-RU" sz="2000" b="1" i="1" dirty="0"/>
              <a:t>режима работы в дошкольных </a:t>
            </a:r>
            <a:r>
              <a:rPr lang="ru-RU" sz="2000" b="1" i="1" dirty="0" smtClean="0"/>
              <a:t>организациях;</a:t>
            </a:r>
          </a:p>
          <a:p>
            <a:pPr algn="just">
              <a:buNone/>
            </a:pPr>
            <a:r>
              <a:rPr lang="ru-RU" sz="2000" b="1" i="1" dirty="0" smtClean="0"/>
              <a:t>- закон </a:t>
            </a:r>
            <a:r>
              <a:rPr lang="ru-RU" sz="2000" b="1" i="1" dirty="0"/>
              <a:t>об образовании Российской </a:t>
            </a:r>
            <a:r>
              <a:rPr lang="ru-RU" sz="2000" b="1" i="1" dirty="0" smtClean="0"/>
              <a:t>Федерации после </a:t>
            </a:r>
            <a:r>
              <a:rPr lang="ru-RU" sz="2000" b="1" i="1" dirty="0"/>
              <a:t>принятия закона № 122-ФЗ от 22.08.2004.</a:t>
            </a:r>
          </a:p>
          <a:p>
            <a:pPr algn="just">
              <a:buNone/>
            </a:pPr>
            <a:r>
              <a:rPr lang="ru-RU" sz="2000" b="1" i="1" dirty="0" smtClean="0"/>
              <a:t>-международная </a:t>
            </a:r>
            <a:r>
              <a:rPr lang="ru-RU" sz="2000" b="1" i="1" dirty="0"/>
              <a:t>конвенция о правах ребёнка</a:t>
            </a:r>
            <a:r>
              <a:rPr lang="ru-RU" sz="2000" b="1" i="1" dirty="0" smtClean="0"/>
              <a:t>.</a:t>
            </a:r>
          </a:p>
          <a:p>
            <a:pPr>
              <a:buNone/>
            </a:pPr>
            <a:r>
              <a:rPr lang="ru-RU" sz="2000" b="1" i="1" dirty="0" smtClean="0"/>
              <a:t>- инструкция </a:t>
            </a:r>
            <a:r>
              <a:rPr lang="ru-RU" sz="2000" b="1" i="1" dirty="0"/>
              <a:t>по охране труда для </a:t>
            </a:r>
            <a:r>
              <a:rPr lang="ru-RU" sz="2000" b="1" i="1" dirty="0" smtClean="0"/>
              <a:t>учителя-логопеда</a:t>
            </a:r>
            <a:r>
              <a:rPr lang="ru-RU" sz="2000" b="1" i="1" dirty="0"/>
              <a:t>.</a:t>
            </a:r>
          </a:p>
          <a:p>
            <a:pPr>
              <a:buNone/>
            </a:pPr>
            <a:r>
              <a:rPr lang="ru-RU" sz="2000" b="1" i="1" dirty="0" smtClean="0"/>
              <a:t>- должностная </a:t>
            </a:r>
            <a:r>
              <a:rPr lang="ru-RU" sz="2000" b="1" i="1" dirty="0"/>
              <a:t>инструкция учителя – логопеда.</a:t>
            </a:r>
            <a:endParaRPr lang="ru-RU" sz="2000" b="1" i="1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Программы и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материалы,дополняющие</a:t>
            </a:r>
            <a:r>
              <a:rPr lang="ru-RU" sz="3200" b="1" i="1" dirty="0" smtClean="0">
                <a:solidFill>
                  <a:srgbClr val="FF0000"/>
                </a:solidFill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Программа обучения детей с недоразвитием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фонетического строя речи (подготовительная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группа). Каше Г.А., Филичева Т.Б.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Программа обучения и воспитания детей с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</a:rPr>
              <a:t>фонетико</a:t>
            </a:r>
            <a:r>
              <a:rPr lang="ru-RU" sz="2400" b="1" dirty="0" smtClean="0">
                <a:solidFill>
                  <a:srgbClr val="0070C0"/>
                </a:solidFill>
              </a:rPr>
              <a:t> – фонематическим недоразвитием речи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(старшая групп). Филичева Т.Б., Чиркина Г.В.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Программа обучения детей с общим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недоразвитием речи (средняя, старшая группа).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</a:rPr>
              <a:t>Нищева</a:t>
            </a:r>
            <a:r>
              <a:rPr lang="ru-RU" sz="2400" b="1" dirty="0" smtClean="0">
                <a:solidFill>
                  <a:srgbClr val="0070C0"/>
                </a:solidFill>
              </a:rPr>
              <a:t> Н.В.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5044</Words>
  <Application>Microsoft Office PowerPoint</Application>
  <PresentationFormat>Экран (4:3)</PresentationFormat>
  <Paragraphs>514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Паспорт логопедического кабинета.</vt:lpstr>
      <vt:lpstr>Логопедический кабинет –пространство для творчества педагога. </vt:lpstr>
      <vt:lpstr>О себе:</vt:lpstr>
      <vt:lpstr>Цели и задачи логопедического кабинета: </vt:lpstr>
      <vt:lpstr>Коррекционно-педагогическая работа логопеда в ДОУ. </vt:lpstr>
      <vt:lpstr>Направления работы логопеда. </vt:lpstr>
      <vt:lpstr>Функции кабинета. </vt:lpstr>
      <vt:lpstr>Инструктивно –нормативные документы</vt:lpstr>
      <vt:lpstr>Программы и материалы,дополняющие программы</vt:lpstr>
      <vt:lpstr>Документация учителя- логопеда</vt:lpstr>
      <vt:lpstr>Слайд 11</vt:lpstr>
      <vt:lpstr>Диагностический материал (материал для обследования речи и интеллекта)</vt:lpstr>
      <vt:lpstr>Т.Б.Филичева, Т.В.Туманова.  Дидактические материалы для обследования и формирования речи детей дошкольного возраста. М.: Дрофа, 2009.</vt:lpstr>
      <vt:lpstr>Слайд 14</vt:lpstr>
      <vt:lpstr>Неречевые процессы.</vt:lpstr>
      <vt:lpstr>Список литературы:  </vt:lpstr>
      <vt:lpstr>Слайд 17</vt:lpstr>
      <vt:lpstr>Развитие мелкой моторики</vt:lpstr>
      <vt:lpstr>Список литературы: </vt:lpstr>
      <vt:lpstr>Слайд 20</vt:lpstr>
      <vt:lpstr>Звукопроизношение.</vt:lpstr>
      <vt:lpstr>Развитие   подвижности   артикуляционного                                       аппарата.</vt:lpstr>
      <vt:lpstr>Слайд 23</vt:lpstr>
      <vt:lpstr>Автоматизация    и   дифференциация звуков.</vt:lpstr>
      <vt:lpstr>Презентации:</vt:lpstr>
      <vt:lpstr>Список литературы:</vt:lpstr>
      <vt:lpstr>Слайд 27</vt:lpstr>
      <vt:lpstr>Развитие фонематического слуха и звукового анализа и синтеза, подготовка к обучению грамоте.</vt:lpstr>
      <vt:lpstr>Список литературы:</vt:lpstr>
      <vt:lpstr>Е.В.Колесникова. От слова к звуку. М.: Ювента, 1999.   Т.А.Ткаченко. Специальные символы в подготовке детей 4 лет к обучению грамоте. М.: Гном и Д,2000.   М.А.Леонова, Л.М.Крапивина. Первые шаги в страну звуков и букв. М.: Школа – Пресс, 1999.   В.А.Егупова. С.В.Пятак. Учимся по слогам. М.: Эксмо, 2011. </vt:lpstr>
      <vt:lpstr>Развитие лексико – грамматического строя и связной речи.</vt:lpstr>
      <vt:lpstr>Слайд 32</vt:lpstr>
      <vt:lpstr>Список литературы:</vt:lpstr>
      <vt:lpstr>С.В.Бойкова. Занятия с логопедом по развитию связной речи у детей 5-7 лет. СПб.: Каро, 2010.   Н.В.Нищева. Разноцветные сказки. СПб.: Детство – Пресс, 1999.   Н.Н.Гусарова. Беседы по картинке. Времена года. СПб.: Детство – Пресс, 1999.   Л.Н.Зуева, Н.Ю.Костылева, О.П.Солошенко. Занимательные упражнения по развитию речи. Альбомы.    М.: Астрель, 2001.           </vt:lpstr>
      <vt:lpstr>Педагогам и родителям.</vt:lpstr>
      <vt:lpstr>Консультации.</vt:lpstr>
      <vt:lpstr>Технические средства обучения.</vt:lpstr>
      <vt:lpstr>Методическая литература:</vt:lpstr>
      <vt:lpstr>Оборудование кабинета.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X-userr</dc:creator>
  <cp:lastModifiedBy>X-userr</cp:lastModifiedBy>
  <cp:revision>101</cp:revision>
  <dcterms:created xsi:type="dcterms:W3CDTF">2014-05-18T07:26:53Z</dcterms:created>
  <dcterms:modified xsi:type="dcterms:W3CDTF">2015-11-26T10:24:58Z</dcterms:modified>
</cp:coreProperties>
</file>